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Nunito"/>
      <p:regular r:id="rId49"/>
      <p:bold r:id="rId50"/>
      <p:italic r:id="rId51"/>
      <p:boldItalic r:id="rId52"/>
    </p:embeddedFont>
    <p:embeddedFont>
      <p:font typeface="EB Garamond"/>
      <p:regular r:id="rId53"/>
      <p:bold r:id="rId54"/>
      <p:italic r:id="rId55"/>
      <p:boldItalic r:id="rId56"/>
    </p:embeddedFont>
    <p:embeddedFont>
      <p:font typeface="Merriweather Black"/>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EBGaramond-regular.fntdata"/><Relationship Id="rId52" Type="http://schemas.openxmlformats.org/officeDocument/2006/relationships/font" Target="fonts/Nunito-boldItalic.fntdata"/><Relationship Id="rId11" Type="http://schemas.openxmlformats.org/officeDocument/2006/relationships/slide" Target="slides/slide6.xml"/><Relationship Id="rId55" Type="http://schemas.openxmlformats.org/officeDocument/2006/relationships/font" Target="fonts/EBGaramond-italic.fntdata"/><Relationship Id="rId10" Type="http://schemas.openxmlformats.org/officeDocument/2006/relationships/slide" Target="slides/slide5.xml"/><Relationship Id="rId54" Type="http://schemas.openxmlformats.org/officeDocument/2006/relationships/font" Target="fonts/EBGaramond-bold.fntdata"/><Relationship Id="rId13" Type="http://schemas.openxmlformats.org/officeDocument/2006/relationships/slide" Target="slides/slide8.xml"/><Relationship Id="rId57" Type="http://schemas.openxmlformats.org/officeDocument/2006/relationships/font" Target="fonts/MerriweatherBlack-bold.fntdata"/><Relationship Id="rId12" Type="http://schemas.openxmlformats.org/officeDocument/2006/relationships/slide" Target="slides/slide7.xml"/><Relationship Id="rId56" Type="http://schemas.openxmlformats.org/officeDocument/2006/relationships/font" Target="fonts/EBGaramond-boldItalic.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MerriweatherBlack-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ade48072e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ade48072e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ade48072e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ade48072e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ade48072e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ade48072e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ade4807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ade4807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ade48072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ade48072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ade4807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ade4807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ade48072e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ade48072e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ade48072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ade48072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ade48072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ade48072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ade48072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de48072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ade4807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ade4807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ade48072e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ade48072e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ade48072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ade48072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7ade48072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ade48072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ade48072e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ade48072e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ade48072e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ade48072e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ade48072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ade48072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ade48072e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ade48072e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ade48072e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ade48072e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ade48072e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ade48072e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ade48072e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ade48072e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7ade48072e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ade48072e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ade48072e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ade48072e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ade48072e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ade48072e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ade48072e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ade48072e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ade48072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ade48072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7ade48072e_6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ade48072e_6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ade48072e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ade48072e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ade48072e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ade48072e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ade48072e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ade48072e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ade48072e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ade48072e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ade48072e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ade48072e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ade48072e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ade48072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ade48072e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ade48072e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ade48072e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ade48072e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7ade48072e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ade48072e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ade48072e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ade48072e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7ade48072e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ade48072e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ade48072e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ade48072e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ade48072e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ade48072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7ade48072e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ade48072e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ade48072e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ade48072e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257950" y="124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sz="2500">
                <a:solidFill>
                  <a:schemeClr val="dk1"/>
                </a:solidFill>
                <a:latin typeface="Calibri"/>
                <a:ea typeface="Calibri"/>
                <a:cs typeface="Calibri"/>
                <a:sym typeface="Calibri"/>
              </a:rPr>
              <a:t>      Predicting the Probability of Bank Deposit Subscription</a:t>
            </a:r>
            <a:endParaRPr sz="3500"/>
          </a:p>
        </p:txBody>
      </p:sp>
      <p:sp>
        <p:nvSpPr>
          <p:cNvPr id="55" name="Google Shape;55;p13"/>
          <p:cNvSpPr txBox="1"/>
          <p:nvPr/>
        </p:nvSpPr>
        <p:spPr>
          <a:xfrm>
            <a:off x="2802025" y="1083800"/>
            <a:ext cx="2887800" cy="209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Submitted by :</a:t>
            </a:r>
            <a:endParaRPr b="1" sz="1100">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Ahana Koshe : 336</a:t>
            </a:r>
            <a:endParaRPr b="1" sz="1100">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Neha Mankani :340</a:t>
            </a:r>
            <a:endParaRPr b="1" sz="1100">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Shafiya Sayyed :354</a:t>
            </a:r>
            <a:endParaRPr b="1" sz="1100">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Shoieb Shaikh :357</a:t>
            </a:r>
            <a:endParaRPr b="1" sz="1100">
              <a:solidFill>
                <a:schemeClr val="dk1"/>
              </a:solidFill>
              <a:highlight>
                <a:srgbClr val="FFFFFF"/>
              </a:highlight>
            </a:endParaRPr>
          </a:p>
          <a:p>
            <a:pPr indent="0" lvl="0" marL="0" rtl="0" algn="l">
              <a:spcBef>
                <a:spcPts val="1200"/>
              </a:spcBef>
              <a:spcAft>
                <a:spcPts val="0"/>
              </a:spcAft>
              <a:buNone/>
            </a:pPr>
            <a:r>
              <a:t/>
            </a:r>
            <a:endParaRPr b="1" sz="1100"/>
          </a:p>
        </p:txBody>
      </p:sp>
      <p:sp>
        <p:nvSpPr>
          <p:cNvPr id="56" name="Google Shape;56;p13"/>
          <p:cNvSpPr txBox="1"/>
          <p:nvPr/>
        </p:nvSpPr>
        <p:spPr>
          <a:xfrm>
            <a:off x="1143025" y="3181100"/>
            <a:ext cx="6205800" cy="160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b="1" i="1" lang="en-GB">
                <a:solidFill>
                  <a:schemeClr val="dk1"/>
                </a:solidFill>
                <a:highlight>
                  <a:srgbClr val="FFFFFF"/>
                </a:highlight>
              </a:rPr>
              <a:t>DEPARTMENT OF COMPUTER ENGINEERING .</a:t>
            </a:r>
            <a:endParaRPr b="1" i="1">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i="1" lang="en-GB">
                <a:solidFill>
                  <a:schemeClr val="dk1"/>
                </a:solidFill>
                <a:highlight>
                  <a:srgbClr val="FFFFFF"/>
                </a:highlight>
              </a:rPr>
              <a:t>KEYSTONE SCHOOL OF ENGINEERING ,</a:t>
            </a:r>
            <a:endParaRPr b="1" i="1">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i="1" lang="en-GB">
                <a:solidFill>
                  <a:schemeClr val="dk1"/>
                </a:solidFill>
                <a:highlight>
                  <a:srgbClr val="FFFFFF"/>
                </a:highlight>
              </a:rPr>
              <a:t>Handewadi Chowk , Uruli Devachi ,</a:t>
            </a:r>
            <a:r>
              <a:rPr b="1" i="1" lang="en-GB">
                <a:solidFill>
                  <a:srgbClr val="202124"/>
                </a:solidFill>
                <a:highlight>
                  <a:srgbClr val="FFFFFF"/>
                </a:highlight>
              </a:rPr>
              <a:t> Shewalewadi</a:t>
            </a:r>
            <a:endParaRPr b="1" i="1">
              <a:solidFill>
                <a:srgbClr val="202124"/>
              </a:solidFill>
              <a:highlight>
                <a:srgbClr val="FFFFFF"/>
              </a:highlight>
            </a:endParaRPr>
          </a:p>
          <a:p>
            <a:pPr indent="0" lvl="0" marL="0" rtl="0" algn="ctr">
              <a:lnSpc>
                <a:spcPct val="115000"/>
              </a:lnSpc>
              <a:spcBef>
                <a:spcPts val="1200"/>
              </a:spcBef>
              <a:spcAft>
                <a:spcPts val="1200"/>
              </a:spcAft>
              <a:buClr>
                <a:schemeClr val="dk1"/>
              </a:buClr>
              <a:buSzPts val="1100"/>
              <a:buFont typeface="Arial"/>
              <a:buNone/>
            </a:pPr>
            <a:r>
              <a:rPr b="1" i="1" lang="en-GB">
                <a:solidFill>
                  <a:srgbClr val="202124"/>
                </a:solidFill>
                <a:highlight>
                  <a:srgbClr val="FFFFFF"/>
                </a:highlight>
              </a:rPr>
              <a:t>Pune, Maharashtra 412308</a:t>
            </a:r>
            <a:endParaRPr b="1" i="1">
              <a:solidFill>
                <a:srgbClr val="202124"/>
              </a:solidFill>
              <a:highlight>
                <a:srgbClr val="FFFFFF"/>
              </a:highlight>
            </a:endParaRPr>
          </a:p>
        </p:txBody>
      </p:sp>
      <p:sp>
        <p:nvSpPr>
          <p:cNvPr id="57" name="Google Shape;57;p13"/>
          <p:cNvSpPr txBox="1"/>
          <p:nvPr/>
        </p:nvSpPr>
        <p:spPr>
          <a:xfrm>
            <a:off x="820250" y="1848975"/>
            <a:ext cx="726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58" name="Google Shape;58;p13"/>
          <p:cNvPicPr preferRelativeResize="0"/>
          <p:nvPr/>
        </p:nvPicPr>
        <p:blipFill>
          <a:blip r:embed="rId3">
            <a:alphaModFix/>
          </a:blip>
          <a:stretch>
            <a:fillRect/>
          </a:stretch>
        </p:blipFill>
        <p:spPr>
          <a:xfrm>
            <a:off x="129898" y="83323"/>
            <a:ext cx="833725" cy="833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332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Removing outliers (Before and after )</a:t>
            </a:r>
            <a:endParaRPr/>
          </a:p>
        </p:txBody>
      </p:sp>
      <p:sp>
        <p:nvSpPr>
          <p:cNvPr id="118" name="Google Shape;118;p22"/>
          <p:cNvSpPr txBox="1"/>
          <p:nvPr>
            <p:ph idx="1" type="body"/>
          </p:nvPr>
        </p:nvSpPr>
        <p:spPr>
          <a:xfrm>
            <a:off x="623400" y="12290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2"/>
          <p:cNvPicPr preferRelativeResize="0"/>
          <p:nvPr/>
        </p:nvPicPr>
        <p:blipFill>
          <a:blip r:embed="rId3">
            <a:alphaModFix/>
          </a:blip>
          <a:stretch>
            <a:fillRect/>
          </a:stretch>
        </p:blipFill>
        <p:spPr>
          <a:xfrm>
            <a:off x="33325" y="572700"/>
            <a:ext cx="4254076" cy="4570801"/>
          </a:xfrm>
          <a:prstGeom prst="rect">
            <a:avLst/>
          </a:prstGeom>
          <a:noFill/>
          <a:ln>
            <a:noFill/>
          </a:ln>
        </p:spPr>
      </p:pic>
      <p:pic>
        <p:nvPicPr>
          <p:cNvPr id="120" name="Google Shape;120;p22"/>
          <p:cNvPicPr preferRelativeResize="0"/>
          <p:nvPr/>
        </p:nvPicPr>
        <p:blipFill>
          <a:blip r:embed="rId4">
            <a:alphaModFix/>
          </a:blip>
          <a:stretch>
            <a:fillRect/>
          </a:stretch>
        </p:blipFill>
        <p:spPr>
          <a:xfrm>
            <a:off x="4287400" y="572700"/>
            <a:ext cx="4780051" cy="4570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 determined these  important columns from the dataset .</a:t>
            </a:r>
            <a:endParaRPr/>
          </a:p>
        </p:txBody>
      </p:sp>
      <p:sp>
        <p:nvSpPr>
          <p:cNvPr id="126" name="Google Shape;126;p23"/>
          <p:cNvSpPr txBox="1"/>
          <p:nvPr>
            <p:ph idx="1" type="body"/>
          </p:nvPr>
        </p:nvSpPr>
        <p:spPr>
          <a:xfrm>
            <a:off x="311700" y="13056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311706" y="1305600"/>
            <a:ext cx="8520601" cy="35772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Training Machine Learning Models 	</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Based on the cleaned data we tried out many machine learning models to get more accuracy .</a:t>
            </a:r>
            <a:endParaRPr/>
          </a:p>
          <a:p>
            <a:pPr indent="-342900" lvl="0" marL="457200" rtl="0" algn="l">
              <a:spcBef>
                <a:spcPts val="0"/>
              </a:spcBef>
              <a:spcAft>
                <a:spcPts val="0"/>
              </a:spcAft>
              <a:buSzPts val="1800"/>
              <a:buChar char="●"/>
            </a:pPr>
            <a:r>
              <a:rPr lang="en-GB"/>
              <a:t>Next</a:t>
            </a:r>
            <a:r>
              <a:rPr lang="en-GB"/>
              <a:t> we have some models that gave us good accuracy and we </a:t>
            </a:r>
            <a:r>
              <a:rPr lang="en-GB"/>
              <a:t>finally</a:t>
            </a:r>
            <a:r>
              <a:rPr lang="en-GB"/>
              <a:t> choose one of it for out model </a:t>
            </a:r>
            <a:endParaRPr/>
          </a:p>
          <a:p>
            <a:pPr indent="0" lvl="0" marL="45720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720" u="sng">
                <a:latin typeface="Merriweather Black"/>
                <a:ea typeface="Merriweather Black"/>
                <a:cs typeface="Merriweather Black"/>
                <a:sym typeface="Merriweather Black"/>
              </a:rPr>
              <a:t>LOGISTIC REGRESSION:</a:t>
            </a:r>
            <a:endParaRPr sz="2720" u="sng">
              <a:latin typeface="Merriweather Black"/>
              <a:ea typeface="Merriweather Black"/>
              <a:cs typeface="Merriweather Black"/>
              <a:sym typeface="Merriweather Black"/>
            </a:endParaRPr>
          </a:p>
        </p:txBody>
      </p:sp>
      <p:sp>
        <p:nvSpPr>
          <p:cNvPr id="139" name="Google Shape;139;p25"/>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lnSpc>
                <a:spcPct val="140000"/>
              </a:lnSpc>
              <a:spcBef>
                <a:spcPts val="0"/>
              </a:spcBef>
              <a:spcAft>
                <a:spcPts val="0"/>
              </a:spcAft>
              <a:buSzPts val="1900"/>
              <a:buFont typeface="EB Garamond"/>
              <a:buChar char="●"/>
            </a:pPr>
            <a:r>
              <a:rPr lang="en-GB" sz="1900">
                <a:latin typeface="EB Garamond"/>
                <a:ea typeface="EB Garamond"/>
                <a:cs typeface="EB Garamond"/>
                <a:sym typeface="EB Garamond"/>
              </a:rPr>
              <a:t>It is a technique borrowed by machine learning from the field of statistics.</a:t>
            </a:r>
            <a:endParaRPr sz="1900">
              <a:latin typeface="EB Garamond"/>
              <a:ea typeface="EB Garamond"/>
              <a:cs typeface="EB Garamond"/>
              <a:sym typeface="EB Garamond"/>
            </a:endParaRPr>
          </a:p>
          <a:p>
            <a:pPr indent="-349250" lvl="0" marL="457200" rtl="0" algn="l">
              <a:lnSpc>
                <a:spcPct val="140000"/>
              </a:lnSpc>
              <a:spcBef>
                <a:spcPts val="0"/>
              </a:spcBef>
              <a:spcAft>
                <a:spcPts val="0"/>
              </a:spcAft>
              <a:buSzPts val="1900"/>
              <a:buFont typeface="EB Garamond"/>
              <a:buChar char="●"/>
            </a:pPr>
            <a:r>
              <a:rPr lang="en-GB" sz="1900">
                <a:latin typeface="EB Garamond"/>
                <a:ea typeface="EB Garamond"/>
                <a:cs typeface="EB Garamond"/>
                <a:sym typeface="EB Garamond"/>
              </a:rPr>
              <a:t>Logistic </a:t>
            </a:r>
            <a:r>
              <a:rPr lang="en-GB" sz="1900">
                <a:latin typeface="EB Garamond"/>
                <a:ea typeface="EB Garamond"/>
                <a:cs typeface="EB Garamond"/>
                <a:sym typeface="EB Garamond"/>
              </a:rPr>
              <a:t>function</a:t>
            </a:r>
            <a:r>
              <a:rPr lang="en-GB" sz="1900">
                <a:latin typeface="EB Garamond"/>
                <a:ea typeface="EB Garamond"/>
                <a:cs typeface="EB Garamond"/>
                <a:sym typeface="EB Garamond"/>
              </a:rPr>
              <a:t> is a statistical model that uses Logistic function to model the conditional probability.</a:t>
            </a:r>
            <a:endParaRPr sz="1900">
              <a:latin typeface="EB Garamond"/>
              <a:ea typeface="EB Garamond"/>
              <a:cs typeface="EB Garamond"/>
              <a:sym typeface="EB Garamond"/>
            </a:endParaRPr>
          </a:p>
          <a:p>
            <a:pPr indent="-349250" lvl="0" marL="457200" rtl="0" algn="l">
              <a:lnSpc>
                <a:spcPct val="140000"/>
              </a:lnSpc>
              <a:spcBef>
                <a:spcPts val="0"/>
              </a:spcBef>
              <a:spcAft>
                <a:spcPts val="0"/>
              </a:spcAft>
              <a:buSzPts val="1900"/>
              <a:buFont typeface="EB Garamond"/>
              <a:buChar char="●"/>
            </a:pPr>
            <a:r>
              <a:rPr lang="en-GB" sz="1900">
                <a:latin typeface="EB Garamond"/>
                <a:ea typeface="EB Garamond"/>
                <a:cs typeface="EB Garamond"/>
                <a:sym typeface="EB Garamond"/>
              </a:rPr>
              <a:t>The probability will always range between 0 and 1.</a:t>
            </a:r>
            <a:endParaRPr sz="1900">
              <a:latin typeface="EB Garamond"/>
              <a:ea typeface="EB Garamond"/>
              <a:cs typeface="EB Garamond"/>
              <a:sym typeface="EB Garamond"/>
            </a:endParaRPr>
          </a:p>
          <a:p>
            <a:pPr indent="-349250" lvl="0" marL="457200" rtl="0" algn="l">
              <a:lnSpc>
                <a:spcPct val="140000"/>
              </a:lnSpc>
              <a:spcBef>
                <a:spcPts val="0"/>
              </a:spcBef>
              <a:spcAft>
                <a:spcPts val="0"/>
              </a:spcAft>
              <a:buSzPts val="1900"/>
              <a:buFont typeface="EB Garamond"/>
              <a:buChar char="●"/>
            </a:pPr>
            <a:r>
              <a:rPr lang="en-GB" sz="1900">
                <a:latin typeface="EB Garamond"/>
                <a:ea typeface="EB Garamond"/>
                <a:cs typeface="EB Garamond"/>
                <a:sym typeface="EB Garamond"/>
              </a:rPr>
              <a:t>The Logistic function, also called the Sigmoid function is an S shaped curve that can take any real-valued number and map it into a value between 0 and 1,but never exactly at those limits.</a:t>
            </a:r>
            <a:endParaRPr sz="1900">
              <a:latin typeface="EB Garamond"/>
              <a:ea typeface="EB Garamond"/>
              <a:cs typeface="EB Garamond"/>
              <a:sym typeface="EB Garamond"/>
            </a:endParaRPr>
          </a:p>
          <a:p>
            <a:pPr indent="0" lvl="0" marL="0" rtl="0" algn="l">
              <a:lnSpc>
                <a:spcPct val="105000"/>
              </a:lnSpc>
              <a:spcBef>
                <a:spcPts val="1200"/>
              </a:spcBef>
              <a:spcAft>
                <a:spcPts val="1200"/>
              </a:spcAft>
              <a:buNone/>
            </a:pPr>
            <a:r>
              <a:t/>
            </a:r>
            <a:endParaRPr>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33050"/>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EXAMPLE:</a:t>
            </a:r>
            <a:endParaRPr>
              <a:latin typeface="Merriweather Black"/>
              <a:ea typeface="Merriweather Black"/>
              <a:cs typeface="Merriweather Black"/>
              <a:sym typeface="Merriweather Black"/>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GB" sz="1900">
                <a:solidFill>
                  <a:srgbClr val="FF0000"/>
                </a:solidFill>
                <a:latin typeface="EB Garamond"/>
                <a:ea typeface="EB Garamond"/>
                <a:cs typeface="EB Garamond"/>
                <a:sym typeface="EB Garamond"/>
              </a:rPr>
              <a:t>To find if a person will default their credit card payment or not. The probability of a person defaulting their credit card payment can be based on </a:t>
            </a:r>
            <a:r>
              <a:rPr b="1" lang="en-GB" sz="1900">
                <a:solidFill>
                  <a:srgbClr val="FF0000"/>
                </a:solidFill>
                <a:latin typeface="EB Garamond"/>
                <a:ea typeface="EB Garamond"/>
                <a:cs typeface="EB Garamond"/>
                <a:sym typeface="EB Garamond"/>
              </a:rPr>
              <a:t>the</a:t>
            </a:r>
            <a:r>
              <a:rPr b="1" lang="en-GB" sz="1900">
                <a:solidFill>
                  <a:srgbClr val="FF0000"/>
                </a:solidFill>
                <a:latin typeface="EB Garamond"/>
                <a:ea typeface="EB Garamond"/>
                <a:cs typeface="EB Garamond"/>
                <a:sym typeface="EB Garamond"/>
              </a:rPr>
              <a:t> pending credit card balance and income etc.</a:t>
            </a:r>
            <a:endParaRPr b="1" sz="1900">
              <a:solidFill>
                <a:srgbClr val="FF0000"/>
              </a:solidFill>
              <a:latin typeface="EB Garamond"/>
              <a:ea typeface="EB Garamond"/>
              <a:cs typeface="EB Garamond"/>
              <a:sym typeface="EB Garamond"/>
            </a:endParaRPr>
          </a:p>
          <a:p>
            <a:pPr indent="-349250" lvl="0" marL="457200" rtl="0" algn="l">
              <a:spcBef>
                <a:spcPts val="1200"/>
              </a:spcBef>
              <a:spcAft>
                <a:spcPts val="0"/>
              </a:spcAft>
              <a:buClr>
                <a:schemeClr val="dk1"/>
              </a:buClr>
              <a:buSzPts val="1900"/>
              <a:buFont typeface="EB Garamond"/>
              <a:buChar char="-"/>
            </a:pPr>
            <a:r>
              <a:rPr b="1" lang="en-GB" sz="1900">
                <a:solidFill>
                  <a:schemeClr val="dk1"/>
                </a:solidFill>
                <a:latin typeface="EB Garamond"/>
                <a:ea typeface="EB Garamond"/>
                <a:cs typeface="EB Garamond"/>
                <a:sym typeface="EB Garamond"/>
              </a:rPr>
              <a:t>Hence, we can write P(default=Yes|Balance)</a:t>
            </a:r>
            <a:endParaRPr b="1" sz="1900">
              <a:solidFill>
                <a:schemeClr val="dk1"/>
              </a:solidFill>
              <a:latin typeface="EB Garamond"/>
              <a:ea typeface="EB Garamond"/>
              <a:cs typeface="EB Garamond"/>
              <a:sym typeface="EB Garamond"/>
            </a:endParaRPr>
          </a:p>
          <a:p>
            <a:pPr indent="-349250" lvl="0" marL="457200" rtl="0" algn="l">
              <a:spcBef>
                <a:spcPts val="0"/>
              </a:spcBef>
              <a:spcAft>
                <a:spcPts val="0"/>
              </a:spcAft>
              <a:buClr>
                <a:schemeClr val="dk1"/>
              </a:buClr>
              <a:buSzPts val="1900"/>
              <a:buFont typeface="EB Garamond"/>
              <a:buChar char="-"/>
            </a:pPr>
            <a:r>
              <a:rPr b="1" lang="en-GB" sz="1900">
                <a:solidFill>
                  <a:schemeClr val="dk1"/>
                </a:solidFill>
                <a:latin typeface="EB Garamond"/>
                <a:ea typeface="EB Garamond"/>
                <a:cs typeface="EB Garamond"/>
                <a:sym typeface="EB Garamond"/>
              </a:rPr>
              <a:t>When the P(default=Yes)&gt;=0.5, then person will default their payment.</a:t>
            </a:r>
            <a:endParaRPr b="1" sz="1900">
              <a:solidFill>
                <a:schemeClr val="dk1"/>
              </a:solidFill>
              <a:latin typeface="EB Garamond"/>
              <a:ea typeface="EB Garamond"/>
              <a:cs typeface="EB Garamond"/>
              <a:sym typeface="EB Garamond"/>
            </a:endParaRPr>
          </a:p>
          <a:p>
            <a:pPr indent="-349250" lvl="0" marL="457200" rtl="0" algn="l">
              <a:spcBef>
                <a:spcPts val="0"/>
              </a:spcBef>
              <a:spcAft>
                <a:spcPts val="0"/>
              </a:spcAft>
              <a:buClr>
                <a:schemeClr val="dk1"/>
              </a:buClr>
              <a:buSzPts val="1900"/>
              <a:buFont typeface="EB Garamond"/>
              <a:buChar char="-"/>
            </a:pPr>
            <a:r>
              <a:rPr b="1" lang="en-GB" sz="1900">
                <a:solidFill>
                  <a:schemeClr val="dk1"/>
                </a:solidFill>
                <a:latin typeface="EB Garamond"/>
                <a:ea typeface="EB Garamond"/>
                <a:cs typeface="EB Garamond"/>
                <a:sym typeface="EB Garamond"/>
              </a:rPr>
              <a:t>When the P(default=Yes)&lt;0.4, then the person will NOT default their payment.</a:t>
            </a:r>
            <a:endParaRPr b="1" sz="1900">
              <a:solidFill>
                <a:schemeClr val="dk1"/>
              </a:solidFill>
              <a:latin typeface="EB Garamond"/>
              <a:ea typeface="EB Garamond"/>
              <a:cs typeface="EB Garamond"/>
              <a:sym typeface="EB Garamond"/>
            </a:endParaRPr>
          </a:p>
          <a:p>
            <a:pPr indent="-349250" lvl="0" marL="457200" rtl="0" algn="l">
              <a:spcBef>
                <a:spcPts val="0"/>
              </a:spcBef>
              <a:spcAft>
                <a:spcPts val="0"/>
              </a:spcAft>
              <a:buClr>
                <a:schemeClr val="dk1"/>
              </a:buClr>
              <a:buSzPts val="1900"/>
              <a:buFont typeface="EB Garamond"/>
              <a:buChar char="-"/>
            </a:pPr>
            <a:r>
              <a:rPr b="1" lang="en-GB" sz="1900">
                <a:solidFill>
                  <a:schemeClr val="dk1"/>
                </a:solidFill>
                <a:latin typeface="EB Garamond"/>
                <a:ea typeface="EB Garamond"/>
                <a:cs typeface="EB Garamond"/>
                <a:sym typeface="EB Garamond"/>
              </a:rPr>
              <a:t>P(default=Yes|Balance)+P(default=No|Balance)=1</a:t>
            </a:r>
            <a:endParaRPr b="1" sz="1900">
              <a:solidFill>
                <a:schemeClr val="dk1"/>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GRAPH:</a:t>
            </a:r>
            <a:endParaRPr>
              <a:latin typeface="Merriweather Black"/>
              <a:ea typeface="Merriweather Black"/>
              <a:cs typeface="Merriweather Black"/>
              <a:sym typeface="Merriweather Black"/>
            </a:endParaRPr>
          </a:p>
        </p:txBody>
      </p:sp>
      <p:pic>
        <p:nvPicPr>
          <p:cNvPr id="151" name="Google Shape;151;p27"/>
          <p:cNvPicPr preferRelativeResize="0"/>
          <p:nvPr/>
        </p:nvPicPr>
        <p:blipFill>
          <a:blip r:embed="rId3">
            <a:alphaModFix/>
          </a:blip>
          <a:stretch>
            <a:fillRect/>
          </a:stretch>
        </p:blipFill>
        <p:spPr>
          <a:xfrm>
            <a:off x="248350" y="1098200"/>
            <a:ext cx="4504401"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8"/>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57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u="sng">
                <a:solidFill>
                  <a:srgbClr val="303030"/>
                </a:solidFill>
                <a:latin typeface="Merriweather Black"/>
                <a:ea typeface="Merriweather Black"/>
                <a:cs typeface="Merriweather Black"/>
                <a:sym typeface="Merriweather Black"/>
              </a:rPr>
              <a:t>SUPPORT VECTOR CLASSIFIER:</a:t>
            </a:r>
            <a:endParaRPr u="sng">
              <a:solidFill>
                <a:srgbClr val="303030"/>
              </a:solidFill>
              <a:latin typeface="Merriweather Black"/>
              <a:ea typeface="Merriweather Black"/>
              <a:cs typeface="Merriweather Black"/>
              <a:sym typeface="Merriweather Black"/>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6075" lvl="0" marL="457200" rtl="0" algn="l">
              <a:spcBef>
                <a:spcPts val="0"/>
              </a:spcBef>
              <a:spcAft>
                <a:spcPts val="0"/>
              </a:spcAft>
              <a:buClr>
                <a:schemeClr val="dk1"/>
              </a:buClr>
              <a:buSzPts val="1850"/>
              <a:buFont typeface="EB Garamond"/>
              <a:buChar char="●"/>
            </a:pPr>
            <a:r>
              <a:rPr lang="en-GB" sz="1850">
                <a:solidFill>
                  <a:schemeClr val="dk1"/>
                </a:solidFill>
                <a:highlight>
                  <a:srgbClr val="FFFFFF"/>
                </a:highlight>
                <a:latin typeface="EB Garamond"/>
                <a:ea typeface="EB Garamond"/>
                <a:cs typeface="EB Garamond"/>
                <a:sym typeface="EB Garamond"/>
              </a:rPr>
              <a:t>Support Vector Machine or SVM is one of the most popular Supervised Learning algorithms.</a:t>
            </a:r>
            <a:endParaRPr sz="1850">
              <a:solidFill>
                <a:schemeClr val="dk1"/>
              </a:solidFill>
              <a:highlight>
                <a:srgbClr val="FFFFFF"/>
              </a:highlight>
              <a:latin typeface="EB Garamond"/>
              <a:ea typeface="EB Garamond"/>
              <a:cs typeface="EB Garamond"/>
              <a:sym typeface="EB Garamond"/>
            </a:endParaRPr>
          </a:p>
          <a:p>
            <a:pPr indent="-358775" lvl="0" marL="457200" rtl="0" algn="l">
              <a:spcBef>
                <a:spcPts val="0"/>
              </a:spcBef>
              <a:spcAft>
                <a:spcPts val="0"/>
              </a:spcAft>
              <a:buClr>
                <a:schemeClr val="dk1"/>
              </a:buClr>
              <a:buSzPts val="2050"/>
              <a:buFont typeface="EB Garamond"/>
              <a:buChar char="●"/>
            </a:pPr>
            <a:r>
              <a:rPr lang="en-GB" sz="1850">
                <a:solidFill>
                  <a:schemeClr val="dk1"/>
                </a:solidFill>
                <a:highlight>
                  <a:srgbClr val="FFFFFF"/>
                </a:highlight>
                <a:latin typeface="EB Garamond"/>
                <a:ea typeface="EB Garamond"/>
                <a:cs typeface="EB Garamond"/>
                <a:sym typeface="EB Garamond"/>
              </a:rPr>
              <a:t>The goal of the SVM algorithm is to create the best line or decision boundary that can segregate n-dimensional space into classes so that we can easily put the new data point in the correct category in the future.</a:t>
            </a:r>
            <a:endParaRPr sz="1850">
              <a:solidFill>
                <a:schemeClr val="dk1"/>
              </a:solidFill>
              <a:highlight>
                <a:srgbClr val="FFFFFF"/>
              </a:highlight>
              <a:latin typeface="EB Garamond"/>
              <a:ea typeface="EB Garamond"/>
              <a:cs typeface="EB Garamond"/>
              <a:sym typeface="EB Garamond"/>
            </a:endParaRPr>
          </a:p>
          <a:p>
            <a:pPr indent="-358775" lvl="0" marL="457200" rtl="0" algn="l">
              <a:spcBef>
                <a:spcPts val="0"/>
              </a:spcBef>
              <a:spcAft>
                <a:spcPts val="0"/>
              </a:spcAft>
              <a:buClr>
                <a:schemeClr val="dk1"/>
              </a:buClr>
              <a:buSzPts val="2050"/>
              <a:buFont typeface="EB Garamond"/>
              <a:buChar char="●"/>
            </a:pPr>
            <a:r>
              <a:rPr lang="en-GB" sz="1850">
                <a:solidFill>
                  <a:schemeClr val="dk1"/>
                </a:solidFill>
                <a:highlight>
                  <a:srgbClr val="FFFFFF"/>
                </a:highlight>
                <a:latin typeface="EB Garamond"/>
                <a:ea typeface="EB Garamond"/>
                <a:cs typeface="EB Garamond"/>
                <a:sym typeface="EB Garamond"/>
              </a:rPr>
              <a:t>This best decision boundary is called a hyperplane.</a:t>
            </a:r>
            <a:endParaRPr sz="1850">
              <a:solidFill>
                <a:schemeClr val="dk1"/>
              </a:solidFill>
              <a:highlight>
                <a:srgbClr val="FFFFFF"/>
              </a:highlight>
              <a:latin typeface="EB Garamond"/>
              <a:ea typeface="EB Garamond"/>
              <a:cs typeface="EB Garamond"/>
              <a:sym typeface="EB Garamond"/>
            </a:endParaRPr>
          </a:p>
          <a:p>
            <a:pPr indent="-358775" lvl="0" marL="457200" rtl="0" algn="l">
              <a:spcBef>
                <a:spcPts val="0"/>
              </a:spcBef>
              <a:spcAft>
                <a:spcPts val="0"/>
              </a:spcAft>
              <a:buClr>
                <a:schemeClr val="dk1"/>
              </a:buClr>
              <a:buSzPts val="2050"/>
              <a:buFont typeface="EB Garamond"/>
              <a:buChar char="●"/>
            </a:pPr>
            <a:r>
              <a:rPr lang="en-GB" sz="1850">
                <a:solidFill>
                  <a:schemeClr val="dk1"/>
                </a:solidFill>
                <a:highlight>
                  <a:srgbClr val="FFFFFF"/>
                </a:highlight>
                <a:latin typeface="EB Garamond"/>
                <a:ea typeface="EB Garamond"/>
                <a:cs typeface="EB Garamond"/>
                <a:sym typeface="EB Garamond"/>
              </a:rPr>
              <a:t>SVM chooses the extreme points/vectors that help in creating the hyperplane. </a:t>
            </a:r>
            <a:endParaRPr sz="1850">
              <a:solidFill>
                <a:schemeClr val="dk1"/>
              </a:solidFill>
              <a:highlight>
                <a:srgbClr val="FFFFFF"/>
              </a:highlight>
              <a:latin typeface="EB Garamond"/>
              <a:ea typeface="EB Garamond"/>
              <a:cs typeface="EB Garamond"/>
              <a:sym typeface="EB Garamond"/>
            </a:endParaRPr>
          </a:p>
          <a:p>
            <a:pPr indent="-358775" lvl="0" marL="457200" rtl="0" algn="l">
              <a:spcBef>
                <a:spcPts val="0"/>
              </a:spcBef>
              <a:spcAft>
                <a:spcPts val="0"/>
              </a:spcAft>
              <a:buClr>
                <a:schemeClr val="dk1"/>
              </a:buClr>
              <a:buSzPts val="2050"/>
              <a:buFont typeface="EB Garamond"/>
              <a:buChar char="●"/>
            </a:pPr>
            <a:r>
              <a:rPr lang="en-GB" sz="1850">
                <a:solidFill>
                  <a:schemeClr val="dk1"/>
                </a:solidFill>
                <a:highlight>
                  <a:srgbClr val="FFFFFF"/>
                </a:highlight>
                <a:latin typeface="EB Garamond"/>
                <a:ea typeface="EB Garamond"/>
                <a:cs typeface="EB Garamond"/>
                <a:sym typeface="EB Garamond"/>
              </a:rPr>
              <a:t>These extreme cases are called as support vectors, and hence algorithm is termed as Support Vector Machine.</a:t>
            </a:r>
            <a:endParaRPr sz="1850">
              <a:solidFill>
                <a:schemeClr val="dk1"/>
              </a:solidFill>
              <a:highlight>
                <a:srgbClr val="FFFFFF"/>
              </a:highlight>
              <a:latin typeface="EB Garamond"/>
              <a:ea typeface="EB Garamond"/>
              <a:cs typeface="EB Garamond"/>
              <a:sym typeface="EB Garamond"/>
            </a:endParaRPr>
          </a:p>
          <a:p>
            <a:pPr indent="0" lvl="0" marL="457200" rtl="0" algn="l">
              <a:spcBef>
                <a:spcPts val="1200"/>
              </a:spcBef>
              <a:spcAft>
                <a:spcPts val="1200"/>
              </a:spcAft>
              <a:buNone/>
            </a:pPr>
            <a:r>
              <a:t/>
            </a:r>
            <a:endParaRPr sz="125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How Does SVC work?</a:t>
            </a:r>
            <a:endParaRPr>
              <a:latin typeface="Merriweather Black"/>
              <a:ea typeface="Merriweather Black"/>
              <a:cs typeface="Merriweather Black"/>
              <a:sym typeface="Merriweather Black"/>
            </a:endParaRPr>
          </a:p>
          <a:p>
            <a:pPr indent="0" lvl="0" marL="0" rtl="0" algn="l">
              <a:spcBef>
                <a:spcPts val="0"/>
              </a:spcBef>
              <a:spcAft>
                <a:spcPts val="0"/>
              </a:spcAft>
              <a:buNone/>
            </a:pPr>
            <a:r>
              <a:t/>
            </a:r>
            <a:endParaRPr/>
          </a:p>
        </p:txBody>
      </p:sp>
      <p:sp>
        <p:nvSpPr>
          <p:cNvPr id="170" name="Google Shape;17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650">
                <a:solidFill>
                  <a:schemeClr val="dk1"/>
                </a:solidFill>
                <a:highlight>
                  <a:srgbClr val="FFFFFF"/>
                </a:highlight>
                <a:latin typeface="EB Garamond"/>
                <a:ea typeface="EB Garamond"/>
                <a:cs typeface="EB Garamond"/>
                <a:sym typeface="EB Garamond"/>
              </a:rPr>
              <a:t>We have two classes that are shown is the below image which are a class A: Circle &amp; class B: Triangle. Now, we want to apply the SVM algorithm and find out the best hyperplane that divides the both</a:t>
            </a:r>
            <a:endParaRPr b="1" sz="2100">
              <a:solidFill>
                <a:srgbClr val="202124"/>
              </a:solidFill>
              <a:latin typeface="EB Garamond"/>
              <a:ea typeface="EB Garamond"/>
              <a:cs typeface="EB Garamond"/>
              <a:sym typeface="EB Garamond"/>
            </a:endParaRPr>
          </a:p>
        </p:txBody>
      </p:sp>
      <p:pic>
        <p:nvPicPr>
          <p:cNvPr id="171" name="Google Shape;171;p30"/>
          <p:cNvPicPr preferRelativeResize="0"/>
          <p:nvPr/>
        </p:nvPicPr>
        <p:blipFill>
          <a:blip r:embed="rId3">
            <a:alphaModFix/>
          </a:blip>
          <a:stretch>
            <a:fillRect/>
          </a:stretch>
        </p:blipFill>
        <p:spPr>
          <a:xfrm>
            <a:off x="311700" y="2392075"/>
            <a:ext cx="3595750" cy="2490650"/>
          </a:xfrm>
          <a:prstGeom prst="rect">
            <a:avLst/>
          </a:prstGeom>
          <a:noFill/>
          <a:ln>
            <a:noFill/>
          </a:ln>
        </p:spPr>
      </p:pic>
      <p:sp>
        <p:nvSpPr>
          <p:cNvPr id="172" name="Google Shape;172;p30"/>
          <p:cNvSpPr/>
          <p:nvPr/>
        </p:nvSpPr>
        <p:spPr>
          <a:xfrm>
            <a:off x="4092375" y="3075475"/>
            <a:ext cx="1151100" cy="57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30"/>
          <p:cNvPicPr preferRelativeResize="0"/>
          <p:nvPr/>
        </p:nvPicPr>
        <p:blipFill rotWithShape="1">
          <a:blip r:embed="rId4">
            <a:alphaModFix/>
          </a:blip>
          <a:srcRect b="0" l="-10500" r="10500" t="0"/>
          <a:stretch/>
        </p:blipFill>
        <p:spPr>
          <a:xfrm>
            <a:off x="5142375" y="2164275"/>
            <a:ext cx="2949425" cy="265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350">
                <a:solidFill>
                  <a:srgbClr val="FF0000"/>
                </a:solidFill>
                <a:highlight>
                  <a:srgbClr val="FFFFFF"/>
                </a:highlight>
                <a:latin typeface="Verdana"/>
                <a:ea typeface="Verdana"/>
                <a:cs typeface="Verdana"/>
                <a:sym typeface="Verdana"/>
              </a:rPr>
              <a:t>     </a:t>
            </a:r>
            <a:endParaRPr b="1" sz="1350">
              <a:solidFill>
                <a:srgbClr val="FF0000"/>
              </a:solidFill>
              <a:highlight>
                <a:srgbClr val="FFFFFF"/>
              </a:highlight>
              <a:latin typeface="Verdana"/>
              <a:ea typeface="Verdana"/>
              <a:cs typeface="Verdana"/>
              <a:sym typeface="Verdana"/>
            </a:endParaRPr>
          </a:p>
          <a:p>
            <a:pPr indent="0" lvl="0" marL="0" rtl="0" algn="l">
              <a:spcBef>
                <a:spcPts val="0"/>
              </a:spcBef>
              <a:spcAft>
                <a:spcPts val="0"/>
              </a:spcAft>
              <a:buNone/>
            </a:pPr>
            <a:r>
              <a:rPr lang="en-GB" sz="1550">
                <a:solidFill>
                  <a:srgbClr val="FF0000"/>
                </a:solidFill>
                <a:highlight>
                  <a:srgbClr val="FFFFFF"/>
                </a:highlight>
                <a:latin typeface="Merriweather Black"/>
                <a:ea typeface="Merriweather Black"/>
                <a:cs typeface="Merriweather Black"/>
                <a:sym typeface="Merriweather Black"/>
              </a:rPr>
              <a:t>SVM algorithm can be used for Face detection, image classification, text categorization, etc.</a:t>
            </a:r>
            <a:endParaRPr sz="3300">
              <a:solidFill>
                <a:srgbClr val="FF0000"/>
              </a:solidFill>
              <a:latin typeface="Merriweather Black"/>
              <a:ea typeface="Merriweather Black"/>
              <a:cs typeface="Merriweather Black"/>
              <a:sym typeface="Merriweather Black"/>
            </a:endParaRPr>
          </a:p>
        </p:txBody>
      </p:sp>
      <p:pic>
        <p:nvPicPr>
          <p:cNvPr id="179" name="Google Shape;179;p31"/>
          <p:cNvPicPr preferRelativeResize="0"/>
          <p:nvPr/>
        </p:nvPicPr>
        <p:blipFill>
          <a:blip r:embed="rId3">
            <a:alphaModFix/>
          </a:blip>
          <a:stretch>
            <a:fillRect/>
          </a:stretch>
        </p:blipFill>
        <p:spPr>
          <a:xfrm>
            <a:off x="920025" y="1314000"/>
            <a:ext cx="7303950" cy="3368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 </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GB"/>
              <a:t>Introduction to the Domain  </a:t>
            </a:r>
            <a:endParaRPr/>
          </a:p>
          <a:p>
            <a:pPr indent="-325755" lvl="0" marL="457200" rtl="0" algn="l">
              <a:spcBef>
                <a:spcPts val="0"/>
              </a:spcBef>
              <a:spcAft>
                <a:spcPts val="0"/>
              </a:spcAft>
              <a:buSzPct val="100000"/>
              <a:buChar char="●"/>
            </a:pPr>
            <a:r>
              <a:rPr lang="en-GB"/>
              <a:t>Introduction to Topic </a:t>
            </a:r>
            <a:endParaRPr/>
          </a:p>
          <a:p>
            <a:pPr indent="-325755" lvl="0" marL="457200" rtl="0" algn="l">
              <a:spcBef>
                <a:spcPts val="0"/>
              </a:spcBef>
              <a:spcAft>
                <a:spcPts val="0"/>
              </a:spcAft>
              <a:buSzPct val="100000"/>
              <a:buChar char="●"/>
            </a:pPr>
            <a:r>
              <a:rPr lang="en-GB"/>
              <a:t>Literature Survey </a:t>
            </a:r>
            <a:endParaRPr/>
          </a:p>
          <a:p>
            <a:pPr indent="-325755" lvl="0" marL="457200" rtl="0" algn="l">
              <a:spcBef>
                <a:spcPts val="0"/>
              </a:spcBef>
              <a:spcAft>
                <a:spcPts val="0"/>
              </a:spcAft>
              <a:buSzPct val="100000"/>
              <a:buChar char="●"/>
            </a:pPr>
            <a:r>
              <a:rPr lang="en-GB"/>
              <a:t>Tools and Technologies used </a:t>
            </a:r>
            <a:endParaRPr/>
          </a:p>
          <a:p>
            <a:pPr indent="-325755" lvl="0" marL="457200" rtl="0" algn="l">
              <a:spcBef>
                <a:spcPts val="0"/>
              </a:spcBef>
              <a:spcAft>
                <a:spcPts val="0"/>
              </a:spcAft>
              <a:buSzPct val="100000"/>
              <a:buChar char="●"/>
            </a:pPr>
            <a:r>
              <a:rPr lang="en-GB"/>
              <a:t>Data collection and cleaning </a:t>
            </a:r>
            <a:endParaRPr/>
          </a:p>
          <a:p>
            <a:pPr indent="-325755" lvl="0" marL="457200" rtl="0" algn="l">
              <a:spcBef>
                <a:spcPts val="0"/>
              </a:spcBef>
              <a:spcAft>
                <a:spcPts val="0"/>
              </a:spcAft>
              <a:buSzPct val="100000"/>
              <a:buChar char="●"/>
            </a:pPr>
            <a:r>
              <a:rPr lang="en-GB"/>
              <a:t>Machine Learning Models </a:t>
            </a:r>
            <a:endParaRPr/>
          </a:p>
          <a:p>
            <a:pPr indent="-325755" lvl="0" marL="457200" rtl="0" algn="l">
              <a:spcBef>
                <a:spcPts val="0"/>
              </a:spcBef>
              <a:spcAft>
                <a:spcPts val="0"/>
              </a:spcAft>
              <a:buSzPct val="100000"/>
              <a:buChar char="●"/>
            </a:pPr>
            <a:r>
              <a:rPr lang="en-GB"/>
              <a:t>Logistic Regression -Neha</a:t>
            </a:r>
            <a:endParaRPr/>
          </a:p>
          <a:p>
            <a:pPr indent="-325755" lvl="0" marL="457200" rtl="0" algn="l">
              <a:spcBef>
                <a:spcPts val="0"/>
              </a:spcBef>
              <a:spcAft>
                <a:spcPts val="0"/>
              </a:spcAft>
              <a:buSzPct val="100000"/>
              <a:buChar char="●"/>
            </a:pPr>
            <a:r>
              <a:rPr lang="en-GB"/>
              <a:t>SVC-Neha</a:t>
            </a:r>
            <a:endParaRPr/>
          </a:p>
          <a:p>
            <a:pPr indent="-325755" lvl="0" marL="457200" rtl="0" algn="l">
              <a:spcBef>
                <a:spcPts val="0"/>
              </a:spcBef>
              <a:spcAft>
                <a:spcPts val="0"/>
              </a:spcAft>
              <a:buSzPct val="100000"/>
              <a:buChar char="●"/>
            </a:pPr>
            <a:r>
              <a:rPr lang="en-GB"/>
              <a:t>KNN-Shafiya </a:t>
            </a:r>
            <a:endParaRPr/>
          </a:p>
          <a:p>
            <a:pPr indent="-325755" lvl="0" marL="457200" rtl="0" algn="l">
              <a:spcBef>
                <a:spcPts val="0"/>
              </a:spcBef>
              <a:spcAft>
                <a:spcPts val="0"/>
              </a:spcAft>
              <a:buSzPct val="100000"/>
              <a:buChar char="●"/>
            </a:pPr>
            <a:r>
              <a:rPr lang="en-GB"/>
              <a:t>Random Forest- Shafiya </a:t>
            </a:r>
            <a:endParaRPr/>
          </a:p>
          <a:p>
            <a:pPr indent="-325755" lvl="0" marL="457200" rtl="0" algn="l">
              <a:spcBef>
                <a:spcPts val="0"/>
              </a:spcBef>
              <a:spcAft>
                <a:spcPts val="0"/>
              </a:spcAft>
              <a:buSzPct val="100000"/>
              <a:buChar char="●"/>
            </a:pPr>
            <a:r>
              <a:rPr lang="en-GB"/>
              <a:t>Decision Tree - Ahana</a:t>
            </a:r>
            <a:endParaRPr/>
          </a:p>
          <a:p>
            <a:pPr indent="-325755" lvl="0" marL="457200" rtl="0" algn="l">
              <a:spcBef>
                <a:spcPts val="0"/>
              </a:spcBef>
              <a:spcAft>
                <a:spcPts val="0"/>
              </a:spcAft>
              <a:buSzPct val="100000"/>
              <a:buChar char="●"/>
            </a:pPr>
            <a:r>
              <a:rPr lang="en-GB"/>
              <a:t>Pruning on Decision Tree - Ahana </a:t>
            </a:r>
            <a:endParaRPr/>
          </a:p>
          <a:p>
            <a:pPr indent="-325755" lvl="0" marL="457200" rtl="0" algn="l">
              <a:spcBef>
                <a:spcPts val="0"/>
              </a:spcBef>
              <a:spcAft>
                <a:spcPts val="0"/>
              </a:spcAft>
              <a:buSzPct val="100000"/>
              <a:buChar char="●"/>
            </a:pPr>
            <a:r>
              <a:rPr lang="en-GB"/>
              <a:t>Implementation on Flask - Shoieb </a:t>
            </a:r>
            <a:endParaRPr/>
          </a:p>
          <a:p>
            <a:pPr indent="-325755" lvl="0" marL="457200" rtl="0" algn="l">
              <a:spcBef>
                <a:spcPts val="0"/>
              </a:spcBef>
              <a:spcAft>
                <a:spcPts val="0"/>
              </a:spcAft>
              <a:buSzPct val="100000"/>
              <a:buChar char="●"/>
            </a:pPr>
            <a:r>
              <a:rPr lang="en-GB"/>
              <a:t>Conclusion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85" name="Google Shape;185;p3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33"/>
          <p:cNvSpPr txBox="1"/>
          <p:nvPr>
            <p:ph type="title"/>
          </p:nvPr>
        </p:nvSpPr>
        <p:spPr>
          <a:xfrm>
            <a:off x="371650" y="445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DECISION TREE :</a:t>
            </a:r>
            <a:endParaRPr>
              <a:latin typeface="Merriweather Black"/>
              <a:ea typeface="Merriweather Black"/>
              <a:cs typeface="Merriweather Black"/>
              <a:sym typeface="Merriweather Black"/>
            </a:endParaRPr>
          </a:p>
        </p:txBody>
      </p:sp>
      <p:sp>
        <p:nvSpPr>
          <p:cNvPr id="191" name="Google Shape;191;p33"/>
          <p:cNvSpPr txBox="1"/>
          <p:nvPr>
            <p:ph idx="1" type="body"/>
          </p:nvPr>
        </p:nvSpPr>
        <p:spPr>
          <a:xfrm>
            <a:off x="311700" y="1138300"/>
            <a:ext cx="8520600" cy="34164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None/>
            </a:pPr>
            <a:r>
              <a:t/>
            </a:r>
            <a:endParaRPr b="1" sz="1300">
              <a:solidFill>
                <a:srgbClr val="40424E"/>
              </a:solidFill>
              <a:highlight>
                <a:srgbClr val="FFFFFF"/>
              </a:highlight>
              <a:latin typeface="Nunito"/>
              <a:ea typeface="Nunito"/>
              <a:cs typeface="Nunito"/>
              <a:sym typeface="Nunito"/>
            </a:endParaRPr>
          </a:p>
          <a:p>
            <a:pPr indent="-335987" lvl="0" marL="457200" rtl="0" algn="l">
              <a:spcBef>
                <a:spcPts val="1200"/>
              </a:spcBef>
              <a:spcAft>
                <a:spcPts val="0"/>
              </a:spcAft>
              <a:buClr>
                <a:srgbClr val="40424E"/>
              </a:buClr>
              <a:buSzPct val="100000"/>
              <a:buFont typeface="EB Garamond"/>
              <a:buAutoNum type="arabicPeriod"/>
            </a:pPr>
            <a:r>
              <a:rPr lang="en-GB" sz="6764">
                <a:solidFill>
                  <a:srgbClr val="40424E"/>
                </a:solidFill>
                <a:highlight>
                  <a:srgbClr val="FFFFFF"/>
                </a:highlight>
                <a:latin typeface="EB Garamond"/>
                <a:ea typeface="EB Garamond"/>
                <a:cs typeface="EB Garamond"/>
                <a:sym typeface="EB Garamond"/>
              </a:rPr>
              <a:t>Decision </a:t>
            </a:r>
            <a:r>
              <a:rPr lang="en-GB" sz="6764">
                <a:solidFill>
                  <a:srgbClr val="40424E"/>
                </a:solidFill>
                <a:highlight>
                  <a:srgbClr val="FFFFFF"/>
                </a:highlight>
                <a:latin typeface="EB Garamond"/>
                <a:ea typeface="EB Garamond"/>
                <a:cs typeface="EB Garamond"/>
                <a:sym typeface="EB Garamond"/>
              </a:rPr>
              <a:t>tree is the most powerful and popular tool for classification and prediction. Decision tree is a flowchart like tree structure, where each internal node denotes a test on an attribute, each branch represents an outcome of the test, and each leaf node (terminal node) holds a class label.</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2.      It is a graph in which the nodes represent an event or choice and edges of      </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graph represent   decision rules   or conditions.</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3.     The tree is terminated by leaf nodes that denote the result of a combination of </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decisions.</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4.     Decision Tree is mostly used in Machine Learning and Data Mining applications using </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1200"/>
              </a:spcAft>
              <a:buNone/>
            </a:pPr>
            <a:r>
              <a:rPr lang="en-GB" sz="6764">
                <a:solidFill>
                  <a:srgbClr val="40424E"/>
                </a:solidFill>
                <a:highlight>
                  <a:srgbClr val="FFFFFF"/>
                </a:highlight>
                <a:latin typeface="EB Garamond"/>
                <a:ea typeface="EB Garamond"/>
                <a:cs typeface="EB Garamond"/>
                <a:sym typeface="EB Garamond"/>
              </a:rPr>
              <a:t>           Python. </a:t>
            </a:r>
            <a:endParaRPr sz="6764">
              <a:solidFill>
                <a:srgbClr val="40424E"/>
              </a:solidFill>
              <a:highlight>
                <a:srgbClr val="FFFFFF"/>
              </a:highlight>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idx="1" type="body"/>
          </p:nvPr>
        </p:nvSpPr>
        <p:spPr>
          <a:xfrm>
            <a:off x="359675" y="533700"/>
            <a:ext cx="8520600" cy="411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GB" sz="1895">
                <a:latin typeface="EB Garamond"/>
                <a:ea typeface="EB Garamond"/>
                <a:cs typeface="EB Garamond"/>
                <a:sym typeface="EB Garamond"/>
              </a:rPr>
              <a:t>    5.    Decision Trees are built using recursive </a:t>
            </a:r>
            <a:r>
              <a:rPr lang="en-GB" sz="1895">
                <a:latin typeface="EB Garamond"/>
                <a:ea typeface="EB Garamond"/>
                <a:cs typeface="EB Garamond"/>
                <a:sym typeface="EB Garamond"/>
              </a:rPr>
              <a:t>partitioning which is also  </a:t>
            </a:r>
            <a:endParaRPr sz="1895">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latin typeface="EB Garamond"/>
                <a:ea typeface="EB Garamond"/>
                <a:cs typeface="EB Garamond"/>
                <a:sym typeface="EB Garamond"/>
              </a:rPr>
              <a:t>           known as divide and conquer.</a:t>
            </a:r>
            <a:endParaRPr sz="1895">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latin typeface="EB Garamond"/>
                <a:ea typeface="EB Garamond"/>
                <a:cs typeface="EB Garamond"/>
                <a:sym typeface="EB Garamond"/>
              </a:rPr>
              <a:t>   6.    There are various implementations of the decision trees. Well known </a:t>
            </a:r>
            <a:endParaRPr sz="1895">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latin typeface="EB Garamond"/>
                <a:ea typeface="EB Garamond"/>
                <a:cs typeface="EB Garamond"/>
                <a:sym typeface="EB Garamond"/>
              </a:rPr>
              <a:t>          algorithms include C5.0 algorithm.</a:t>
            </a:r>
            <a:endParaRPr sz="1895">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latin typeface="EB Garamond"/>
                <a:ea typeface="EB Garamond"/>
                <a:cs typeface="EB Garamond"/>
                <a:sym typeface="EB Garamond"/>
              </a:rPr>
              <a:t> </a:t>
            </a:r>
            <a:r>
              <a:rPr lang="en-GB" sz="2282">
                <a:latin typeface="EB Garamond"/>
                <a:ea typeface="EB Garamond"/>
                <a:cs typeface="EB Garamond"/>
                <a:sym typeface="EB Garamond"/>
              </a:rPr>
              <a:t> 7.    </a:t>
            </a:r>
            <a:r>
              <a:rPr lang="en-GB" sz="1895">
                <a:solidFill>
                  <a:srgbClr val="40424E"/>
                </a:solidFill>
                <a:highlight>
                  <a:srgbClr val="FFFFFF"/>
                </a:highlight>
                <a:latin typeface="EB Garamond"/>
                <a:ea typeface="EB Garamond"/>
                <a:cs typeface="EB Garamond"/>
                <a:sym typeface="EB Garamond"/>
              </a:rPr>
              <a:t>Gini Index is a metric to measure how often a randomly chosen element </a:t>
            </a:r>
            <a:endParaRPr sz="1895">
              <a:solidFill>
                <a:srgbClr val="40424E"/>
              </a:solidFill>
              <a:highlight>
                <a:srgbClr val="FFFFFF"/>
              </a:highlight>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solidFill>
                  <a:srgbClr val="40424E"/>
                </a:solidFill>
                <a:highlight>
                  <a:srgbClr val="FFFFFF"/>
                </a:highlight>
                <a:latin typeface="EB Garamond"/>
                <a:ea typeface="EB Garamond"/>
                <a:cs typeface="EB Garamond"/>
                <a:sym typeface="EB Garamond"/>
              </a:rPr>
              <a:t>          would be incorrectly identified</a:t>
            </a:r>
            <a:r>
              <a:rPr lang="en-GB" sz="1507">
                <a:solidFill>
                  <a:srgbClr val="40424E"/>
                </a:solidFill>
                <a:highlight>
                  <a:srgbClr val="FFFFFF"/>
                </a:highlight>
                <a:latin typeface="EB Garamond"/>
                <a:ea typeface="EB Garamond"/>
                <a:cs typeface="EB Garamond"/>
                <a:sym typeface="EB Garamond"/>
              </a:rPr>
              <a:t>.</a:t>
            </a:r>
            <a:endParaRPr sz="1507">
              <a:solidFill>
                <a:srgbClr val="40424E"/>
              </a:solidFill>
              <a:highlight>
                <a:srgbClr val="FFFFFF"/>
              </a:highlight>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507">
                <a:solidFill>
                  <a:srgbClr val="40424E"/>
                </a:solidFill>
                <a:highlight>
                  <a:srgbClr val="FFFFFF"/>
                </a:highlight>
                <a:latin typeface="EB Garamond"/>
                <a:ea typeface="EB Garamond"/>
                <a:cs typeface="EB Garamond"/>
                <a:sym typeface="EB Garamond"/>
              </a:rPr>
              <a:t>   </a:t>
            </a:r>
            <a:r>
              <a:rPr lang="en-GB" sz="1895">
                <a:solidFill>
                  <a:srgbClr val="40424E"/>
                </a:solidFill>
                <a:highlight>
                  <a:srgbClr val="FFFFFF"/>
                </a:highlight>
                <a:latin typeface="EB Garamond"/>
                <a:ea typeface="EB Garamond"/>
                <a:cs typeface="EB Garamond"/>
                <a:sym typeface="EB Garamond"/>
              </a:rPr>
              <a:t>8.    Entropy is the measure of  uncertainty of a random variable, it characterizes the </a:t>
            </a:r>
            <a:endParaRPr sz="1895">
              <a:solidFill>
                <a:srgbClr val="40424E"/>
              </a:solidFill>
              <a:highlight>
                <a:srgbClr val="FFFFFF"/>
              </a:highlight>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solidFill>
                  <a:srgbClr val="40424E"/>
                </a:solidFill>
                <a:highlight>
                  <a:srgbClr val="FFFFFF"/>
                </a:highlight>
                <a:latin typeface="EB Garamond"/>
                <a:ea typeface="EB Garamond"/>
                <a:cs typeface="EB Garamond"/>
                <a:sym typeface="EB Garamond"/>
              </a:rPr>
              <a:t>         impurity of an arbitrary collection of examples. </a:t>
            </a:r>
            <a:endParaRPr sz="1972">
              <a:solidFill>
                <a:srgbClr val="40424E"/>
              </a:solidFill>
              <a:highlight>
                <a:srgbClr val="FFFFFF"/>
              </a:highlight>
              <a:latin typeface="EB Garamond"/>
              <a:ea typeface="EB Garamond"/>
              <a:cs typeface="EB Garamond"/>
              <a:sym typeface="EB Garamond"/>
            </a:endParaRPr>
          </a:p>
          <a:p>
            <a:pPr indent="0" lvl="0" marL="0" rtl="0" algn="l">
              <a:lnSpc>
                <a:spcPct val="95000"/>
              </a:lnSpc>
              <a:spcBef>
                <a:spcPts val="1200"/>
              </a:spcBef>
              <a:spcAft>
                <a:spcPts val="1200"/>
              </a:spcAft>
              <a:buSzPts val="852"/>
              <a:buNone/>
            </a:pPr>
            <a:r>
              <a:t/>
            </a:r>
            <a:endParaRPr sz="1895">
              <a:latin typeface="EB Garamond"/>
              <a:ea typeface="EB Garamond"/>
              <a:cs typeface="EB Garamond"/>
              <a:sym typeface="EB 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5"/>
          <p:cNvPicPr preferRelativeResize="0"/>
          <p:nvPr/>
        </p:nvPicPr>
        <p:blipFill>
          <a:blip r:embed="rId3">
            <a:alphaModFix/>
          </a:blip>
          <a:stretch>
            <a:fillRect/>
          </a:stretch>
        </p:blipFill>
        <p:spPr>
          <a:xfrm>
            <a:off x="0" y="288925"/>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445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PRUNING OF DECISION TREE :</a:t>
            </a:r>
            <a:endParaRPr>
              <a:latin typeface="Merriweather Black"/>
              <a:ea typeface="Merriweather Black"/>
              <a:cs typeface="Merriweather Black"/>
              <a:sym typeface="Merriweather Black"/>
            </a:endParaRPr>
          </a:p>
        </p:txBody>
      </p:sp>
      <p:sp>
        <p:nvSpPr>
          <p:cNvPr id="209" name="Google Shape;20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lnSpc>
                <a:spcPct val="95000"/>
              </a:lnSpc>
              <a:spcBef>
                <a:spcPts val="0"/>
              </a:spcBef>
              <a:spcAft>
                <a:spcPts val="0"/>
              </a:spcAft>
              <a:buSzPts val="2600"/>
              <a:buFont typeface="Montserrat"/>
              <a:buAutoNum type="arabicPeriod"/>
            </a:pPr>
            <a:r>
              <a:rPr b="1" lang="en-GB" sz="1850">
                <a:solidFill>
                  <a:srgbClr val="202122"/>
                </a:solidFill>
                <a:highlight>
                  <a:srgbClr val="FFFFFF"/>
                </a:highlight>
                <a:latin typeface="EB Garamond"/>
                <a:ea typeface="EB Garamond"/>
                <a:cs typeface="EB Garamond"/>
                <a:sym typeface="EB Garamond"/>
              </a:rPr>
              <a:t>Pruning</a:t>
            </a:r>
            <a:r>
              <a:rPr lang="en-GB" sz="1850">
                <a:solidFill>
                  <a:srgbClr val="202122"/>
                </a:solidFill>
                <a:highlight>
                  <a:srgbClr val="FFFFFF"/>
                </a:highlight>
                <a:latin typeface="EB Garamond"/>
                <a:ea typeface="EB Garamond"/>
                <a:cs typeface="EB Garamond"/>
                <a:sym typeface="EB Garamond"/>
              </a:rPr>
              <a:t> is a data compression technique in machine learning and search algorithm that reduces the size of decision trees by removing sections of the tree that are non-critical and redundant to classify instances.</a:t>
            </a:r>
            <a:endParaRPr sz="1850">
              <a:solidFill>
                <a:srgbClr val="202122"/>
              </a:solidFill>
              <a:highlight>
                <a:srgbClr val="FFFFFF"/>
              </a:highlight>
              <a:latin typeface="EB Garamond"/>
              <a:ea typeface="EB Garamond"/>
              <a:cs typeface="EB Garamond"/>
              <a:sym typeface="EB Garamond"/>
            </a:endParaRPr>
          </a:p>
          <a:p>
            <a:pPr indent="0" lvl="0" marL="457200" rtl="0" algn="l">
              <a:lnSpc>
                <a:spcPct val="95000"/>
              </a:lnSpc>
              <a:spcBef>
                <a:spcPts val="1200"/>
              </a:spcBef>
              <a:spcAft>
                <a:spcPts val="0"/>
              </a:spcAft>
              <a:buNone/>
            </a:pPr>
            <a:r>
              <a:t/>
            </a:r>
            <a:endParaRPr sz="1850">
              <a:solidFill>
                <a:srgbClr val="202122"/>
              </a:solidFill>
              <a:highlight>
                <a:srgbClr val="FFFFFF"/>
              </a:highlight>
              <a:latin typeface="EB Garamond"/>
              <a:ea typeface="EB Garamond"/>
              <a:cs typeface="EB Garamond"/>
              <a:sym typeface="EB Garamond"/>
            </a:endParaRPr>
          </a:p>
          <a:p>
            <a:pPr indent="-327025" lvl="0" marL="457200" rtl="0" algn="l">
              <a:lnSpc>
                <a:spcPct val="95000"/>
              </a:lnSpc>
              <a:spcBef>
                <a:spcPts val="1200"/>
              </a:spcBef>
              <a:spcAft>
                <a:spcPts val="0"/>
              </a:spcAft>
              <a:buClr>
                <a:srgbClr val="202122"/>
              </a:buClr>
              <a:buSzPts val="1550"/>
              <a:buFont typeface="EB Garamond"/>
              <a:buAutoNum type="arabicPeriod"/>
            </a:pPr>
            <a:r>
              <a:rPr lang="en-GB" sz="2250">
                <a:solidFill>
                  <a:srgbClr val="202122"/>
                </a:solidFill>
                <a:highlight>
                  <a:srgbClr val="FFFFFF"/>
                </a:highlight>
                <a:latin typeface="EB Garamond"/>
                <a:ea typeface="EB Garamond"/>
                <a:cs typeface="EB Garamond"/>
                <a:sym typeface="EB Garamond"/>
              </a:rPr>
              <a:t> </a:t>
            </a:r>
            <a:r>
              <a:rPr lang="en-GB" sz="1750">
                <a:solidFill>
                  <a:srgbClr val="202122"/>
                </a:solidFill>
                <a:highlight>
                  <a:srgbClr val="FFFFFF"/>
                </a:highlight>
                <a:latin typeface="EB Garamond"/>
                <a:ea typeface="EB Garamond"/>
                <a:cs typeface="EB Garamond"/>
                <a:sym typeface="EB Garamond"/>
              </a:rPr>
              <a:t>One of the simplest forms of pruning is reduced error pruning. Starting at the leaves, each node is replaced with its most popular class. If the prediction accuracy is not affected then the change is kept. </a:t>
            </a:r>
            <a:endParaRPr sz="1750">
              <a:solidFill>
                <a:srgbClr val="202122"/>
              </a:solidFill>
              <a:highlight>
                <a:srgbClr val="FFFFFF"/>
              </a:highlight>
              <a:latin typeface="EB Garamond"/>
              <a:ea typeface="EB Garamond"/>
              <a:cs typeface="EB Garamond"/>
              <a:sym typeface="EB Garamond"/>
            </a:endParaRPr>
          </a:p>
          <a:p>
            <a:pPr indent="0" lvl="0" marL="457200" rtl="0" algn="l">
              <a:lnSpc>
                <a:spcPct val="95000"/>
              </a:lnSpc>
              <a:spcBef>
                <a:spcPts val="1200"/>
              </a:spcBef>
              <a:spcAft>
                <a:spcPts val="0"/>
              </a:spcAft>
              <a:buNone/>
            </a:pPr>
            <a:r>
              <a:t/>
            </a:r>
            <a:endParaRPr sz="1750">
              <a:solidFill>
                <a:srgbClr val="202122"/>
              </a:solidFill>
              <a:highlight>
                <a:srgbClr val="FFFFFF"/>
              </a:highlight>
              <a:latin typeface="EB Garamond"/>
              <a:ea typeface="EB Garamond"/>
              <a:cs typeface="EB Garamond"/>
              <a:sym typeface="EB Garamond"/>
            </a:endParaRPr>
          </a:p>
          <a:p>
            <a:pPr indent="-371475" lvl="0" marL="457200" rtl="0" algn="l">
              <a:lnSpc>
                <a:spcPct val="95000"/>
              </a:lnSpc>
              <a:spcBef>
                <a:spcPts val="1200"/>
              </a:spcBef>
              <a:spcAft>
                <a:spcPts val="0"/>
              </a:spcAft>
              <a:buClr>
                <a:srgbClr val="202122"/>
              </a:buClr>
              <a:buSzPts val="2250"/>
              <a:buFont typeface="EB Garamond"/>
              <a:buAutoNum type="arabicPeriod"/>
            </a:pPr>
            <a:r>
              <a:rPr lang="en-GB" sz="1850">
                <a:solidFill>
                  <a:srgbClr val="202122"/>
                </a:solidFill>
                <a:highlight>
                  <a:srgbClr val="FFFFFF"/>
                </a:highlight>
                <a:latin typeface="EB Garamond"/>
                <a:ea typeface="EB Garamond"/>
                <a:cs typeface="EB Garamond"/>
                <a:sym typeface="EB Garamond"/>
              </a:rPr>
              <a:t>Pruning reduces the complexity of the final classifier, and hence improves predictive accuracy by the reduction of overfitting.</a:t>
            </a:r>
            <a:endParaRPr sz="2250">
              <a:solidFill>
                <a:srgbClr val="202122"/>
              </a:solidFill>
              <a:highlight>
                <a:srgbClr val="FFFFFF"/>
              </a:highlight>
              <a:latin typeface="EB Garamond"/>
              <a:ea typeface="EB Garamond"/>
              <a:cs typeface="EB Garamond"/>
              <a:sym typeface="EB 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PRUNING TECHNIQUES : </a:t>
            </a:r>
            <a:endParaRPr>
              <a:latin typeface="Merriweather Black"/>
              <a:ea typeface="Merriweather Black"/>
              <a:cs typeface="Merriweather Black"/>
              <a:sym typeface="Merriweather Black"/>
            </a:endParaRPr>
          </a:p>
        </p:txBody>
      </p:sp>
      <p:sp>
        <p:nvSpPr>
          <p:cNvPr id="215" name="Google Shape;21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AutoNum type="arabicPeriod"/>
            </a:pPr>
            <a:r>
              <a:rPr b="1" lang="en-GB" sz="1850">
                <a:solidFill>
                  <a:srgbClr val="202122"/>
                </a:solidFill>
                <a:highlight>
                  <a:srgbClr val="FFFFFF"/>
                </a:highlight>
                <a:latin typeface="EB Garamond"/>
                <a:ea typeface="EB Garamond"/>
                <a:cs typeface="EB Garamond"/>
                <a:sym typeface="EB Garamond"/>
              </a:rPr>
              <a:t>Pre-pruning</a:t>
            </a:r>
            <a:r>
              <a:rPr lang="en-GB" sz="1850">
                <a:solidFill>
                  <a:srgbClr val="202122"/>
                </a:solidFill>
                <a:highlight>
                  <a:srgbClr val="FFFFFF"/>
                </a:highlight>
                <a:latin typeface="EB Garamond"/>
                <a:ea typeface="EB Garamond"/>
                <a:cs typeface="EB Garamond"/>
                <a:sym typeface="EB Garamond"/>
              </a:rPr>
              <a:t> : These procedures prevent a complete induction of the training set by replacing a stop () criterion in the induction algorithm (e.g. max. Tree depth or information gain (Attr)&gt; minGain). Pre-pruning methods are considered to be more efficient because they do not induce an entire set, but rather trees remain small from the start. </a:t>
            </a:r>
            <a:endParaRPr sz="1850">
              <a:solidFill>
                <a:srgbClr val="202122"/>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t/>
            </a:r>
            <a:endParaRPr sz="1650">
              <a:solidFill>
                <a:srgbClr val="202122"/>
              </a:solidFill>
              <a:highlight>
                <a:srgbClr val="FFFFFF"/>
              </a:highlight>
              <a:latin typeface="EB Garamond"/>
              <a:ea typeface="EB Garamond"/>
              <a:cs typeface="EB Garamond"/>
              <a:sym typeface="EB Garamond"/>
            </a:endParaRPr>
          </a:p>
          <a:p>
            <a:pPr indent="-320675" lvl="0" marL="457200" rtl="0" algn="l">
              <a:spcBef>
                <a:spcPts val="1200"/>
              </a:spcBef>
              <a:spcAft>
                <a:spcPts val="0"/>
              </a:spcAft>
              <a:buClr>
                <a:srgbClr val="202122"/>
              </a:buClr>
              <a:buSzPts val="1450"/>
              <a:buFont typeface="Montserrat"/>
              <a:buAutoNum type="arabicPeriod"/>
            </a:pPr>
            <a:r>
              <a:rPr b="1" lang="en-GB" sz="1850">
                <a:solidFill>
                  <a:srgbClr val="202122"/>
                </a:solidFill>
                <a:highlight>
                  <a:srgbClr val="FFFFFF"/>
                </a:highlight>
                <a:latin typeface="EB Garamond"/>
                <a:ea typeface="EB Garamond"/>
                <a:cs typeface="EB Garamond"/>
                <a:sym typeface="EB Garamond"/>
              </a:rPr>
              <a:t>Post-pruning</a:t>
            </a:r>
            <a:r>
              <a:rPr lang="en-GB" sz="1850">
                <a:solidFill>
                  <a:srgbClr val="202122"/>
                </a:solidFill>
                <a:highlight>
                  <a:srgbClr val="FFFFFF"/>
                </a:highlight>
                <a:latin typeface="EB Garamond"/>
                <a:ea typeface="EB Garamond"/>
                <a:cs typeface="EB Garamond"/>
                <a:sym typeface="EB Garamond"/>
              </a:rPr>
              <a:t> (or just pruning):  It is the most common way of simplifying trees. Here, nodes and subtrees are replaced with leaves to improve complexity. Pruning can not only significantly reduce the size but also improve the classification accuracy of unseen objects.</a:t>
            </a:r>
            <a:r>
              <a:rPr lang="en-GB" sz="1450">
                <a:solidFill>
                  <a:srgbClr val="202122"/>
                </a:solidFill>
                <a:highlight>
                  <a:srgbClr val="FFFFFF"/>
                </a:highlight>
                <a:latin typeface="EB Garamond"/>
                <a:ea typeface="EB Garamond"/>
                <a:cs typeface="EB Garamond"/>
                <a:sym typeface="EB Garamond"/>
              </a:rPr>
              <a:t> </a:t>
            </a:r>
            <a:endParaRPr sz="1850">
              <a:solidFill>
                <a:srgbClr val="202122"/>
              </a:solidFill>
              <a:highlight>
                <a:srgbClr val="FFFFFF"/>
              </a:highlight>
              <a:latin typeface="EB Garamond"/>
              <a:ea typeface="EB Garamond"/>
              <a:cs typeface="EB Garamond"/>
              <a:sym typeface="EB 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8"/>
          <p:cNvPicPr preferRelativeResize="0"/>
          <p:nvPr/>
        </p:nvPicPr>
        <p:blipFill>
          <a:blip r:embed="rId3">
            <a:alphaModFix/>
          </a:blip>
          <a:stretch>
            <a:fillRect/>
          </a:stretch>
        </p:blipFill>
        <p:spPr>
          <a:xfrm>
            <a:off x="0" y="544711"/>
            <a:ext cx="9144003" cy="40540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7" name="Google Shape;22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8" name="Google Shape;228;p39"/>
          <p:cNvPicPr preferRelativeResize="0"/>
          <p:nvPr/>
        </p:nvPicPr>
        <p:blipFill>
          <a:blip r:embed="rId3">
            <a:alphaModFix/>
          </a:blip>
          <a:stretch>
            <a:fillRect/>
          </a:stretch>
        </p:blipFill>
        <p:spPr>
          <a:xfrm>
            <a:off x="2" y="0"/>
            <a:ext cx="9143999"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95625" y="280625"/>
            <a:ext cx="8520600" cy="572700"/>
          </a:xfrm>
          <a:prstGeom prst="rect">
            <a:avLst/>
          </a:prstGeom>
          <a:solidFill>
            <a:schemeClr val="accent4"/>
          </a:solidFill>
        </p:spPr>
        <p:txBody>
          <a:bodyPr anchorCtr="0" anchor="t" bIns="91425" lIns="91425" spcFirstLastPara="1" rIns="91425" wrap="square" tIns="91425">
            <a:noAutofit/>
          </a:bodyPr>
          <a:lstStyle/>
          <a:p>
            <a:pPr indent="0" lvl="0" marL="0" rtl="0" algn="l">
              <a:lnSpc>
                <a:spcPct val="130000"/>
              </a:lnSpc>
              <a:spcBef>
                <a:spcPts val="400"/>
              </a:spcBef>
              <a:spcAft>
                <a:spcPts val="0"/>
              </a:spcAft>
              <a:buClr>
                <a:schemeClr val="dk1"/>
              </a:buClr>
              <a:buSzPts val="990"/>
              <a:buFont typeface="Arial"/>
              <a:buNone/>
            </a:pPr>
            <a:r>
              <a:rPr lang="en-GB" sz="2080" u="sng">
                <a:latin typeface="Merriweather Black"/>
                <a:ea typeface="Merriweather Black"/>
                <a:cs typeface="Merriweather Black"/>
                <a:sym typeface="Merriweather Black"/>
              </a:rPr>
              <a:t>K-Nearest Neighbor(KNN) Algorithm</a:t>
            </a:r>
            <a:endParaRPr sz="2080" u="sng">
              <a:latin typeface="Merriweather Black"/>
              <a:ea typeface="Merriweather Black"/>
              <a:cs typeface="Merriweather Black"/>
              <a:sym typeface="Merriweather Black"/>
            </a:endParaRPr>
          </a:p>
          <a:p>
            <a:pPr indent="0" lvl="0" marL="0" rtl="0" algn="l">
              <a:spcBef>
                <a:spcPts val="600"/>
              </a:spcBef>
              <a:spcAft>
                <a:spcPts val="0"/>
              </a:spcAft>
              <a:buSzPts val="990"/>
              <a:buNone/>
            </a:pPr>
            <a:r>
              <a:t/>
            </a:r>
            <a:endParaRPr b="1" sz="2620" u="sng"/>
          </a:p>
        </p:txBody>
      </p:sp>
      <p:sp>
        <p:nvSpPr>
          <p:cNvPr id="234" name="Google Shape;23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7025" lvl="0" marL="457200" marR="25400" rtl="0" algn="l">
              <a:lnSpc>
                <a:spcPct val="178571"/>
              </a:lnSpc>
              <a:spcBef>
                <a:spcPts val="1400"/>
              </a:spcBef>
              <a:spcAft>
                <a:spcPts val="0"/>
              </a:spcAft>
              <a:buClr>
                <a:schemeClr val="dk1"/>
              </a:buClr>
              <a:buSzPts val="1550"/>
              <a:buFont typeface="EB Garamond"/>
              <a:buChar char="●"/>
            </a:pPr>
            <a:r>
              <a:rPr lang="en-GB" sz="1550">
                <a:solidFill>
                  <a:schemeClr val="dk1"/>
                </a:solidFill>
                <a:highlight>
                  <a:srgbClr val="FFFFFF"/>
                </a:highlight>
                <a:latin typeface="EB Garamond"/>
                <a:ea typeface="EB Garamond"/>
                <a:cs typeface="EB Garamond"/>
                <a:sym typeface="EB Garamond"/>
              </a:rPr>
              <a:t>K-Nearest Neighbour is one of the simplest Machine Learning algorithms based on Supervised Learning technique.</a:t>
            </a:r>
            <a:endParaRPr sz="1550">
              <a:solidFill>
                <a:schemeClr val="dk1"/>
              </a:solidFill>
              <a:highlight>
                <a:srgbClr val="FFFFFF"/>
              </a:highlight>
              <a:latin typeface="EB Garamond"/>
              <a:ea typeface="EB Garamond"/>
              <a:cs typeface="EB Garamond"/>
              <a:sym typeface="EB Garamond"/>
            </a:endParaRPr>
          </a:p>
          <a:p>
            <a:pPr indent="-327025" lvl="0" marL="457200" marR="25400" rtl="0" algn="l">
              <a:lnSpc>
                <a:spcPct val="178571"/>
              </a:lnSpc>
              <a:spcBef>
                <a:spcPts val="0"/>
              </a:spcBef>
              <a:spcAft>
                <a:spcPts val="0"/>
              </a:spcAft>
              <a:buClr>
                <a:schemeClr val="dk1"/>
              </a:buClr>
              <a:buSzPts val="1550"/>
              <a:buFont typeface="EB Garamond"/>
              <a:buChar char="●"/>
            </a:pPr>
            <a:r>
              <a:rPr lang="en-GB" sz="1550">
                <a:solidFill>
                  <a:schemeClr val="dk1"/>
                </a:solidFill>
                <a:highlight>
                  <a:srgbClr val="FFFFFF"/>
                </a:highlight>
                <a:latin typeface="EB Garamond"/>
                <a:ea typeface="EB Garamond"/>
                <a:cs typeface="EB Garamond"/>
                <a:sym typeface="EB Garamond"/>
              </a:rPr>
              <a:t>K-NN algorithm assumes the similarity between the new case/data and available cases and put the new case into the category that is most similar to the available categories.</a:t>
            </a:r>
            <a:endParaRPr sz="1550">
              <a:solidFill>
                <a:schemeClr val="dk1"/>
              </a:solidFill>
              <a:highlight>
                <a:srgbClr val="FFFFFF"/>
              </a:highlight>
              <a:latin typeface="EB Garamond"/>
              <a:ea typeface="EB Garamond"/>
              <a:cs typeface="EB Garamond"/>
              <a:sym typeface="EB Garamond"/>
            </a:endParaRPr>
          </a:p>
          <a:p>
            <a:pPr indent="-327025" lvl="0" marL="457200" marR="25400" rtl="0" algn="l">
              <a:lnSpc>
                <a:spcPct val="178571"/>
              </a:lnSpc>
              <a:spcBef>
                <a:spcPts val="0"/>
              </a:spcBef>
              <a:spcAft>
                <a:spcPts val="0"/>
              </a:spcAft>
              <a:buClr>
                <a:schemeClr val="dk1"/>
              </a:buClr>
              <a:buSzPts val="1550"/>
              <a:buFont typeface="Verdana"/>
              <a:buChar char="●"/>
            </a:pPr>
            <a:r>
              <a:rPr lang="en-GB" sz="1550">
                <a:solidFill>
                  <a:schemeClr val="dk1"/>
                </a:solidFill>
                <a:highlight>
                  <a:srgbClr val="FFFFFF"/>
                </a:highlight>
                <a:latin typeface="EB Garamond"/>
                <a:ea typeface="EB Garamond"/>
                <a:cs typeface="EB Garamond"/>
                <a:sym typeface="EB Garamond"/>
              </a:rPr>
              <a:t>It is also called a </a:t>
            </a:r>
            <a:r>
              <a:rPr b="1" lang="en-GB" sz="1550">
                <a:solidFill>
                  <a:schemeClr val="dk1"/>
                </a:solidFill>
                <a:highlight>
                  <a:srgbClr val="FFFFFF"/>
                </a:highlight>
                <a:latin typeface="EB Garamond"/>
                <a:ea typeface="EB Garamond"/>
                <a:cs typeface="EB Garamond"/>
                <a:sym typeface="EB Garamond"/>
              </a:rPr>
              <a:t>lazy learner algorithm</a:t>
            </a:r>
            <a:r>
              <a:rPr lang="en-GB" sz="1550">
                <a:solidFill>
                  <a:schemeClr val="dk1"/>
                </a:solidFill>
                <a:highlight>
                  <a:srgbClr val="FFFFFF"/>
                </a:highlight>
                <a:latin typeface="EB Garamond"/>
                <a:ea typeface="EB Garamond"/>
                <a:cs typeface="EB Garamond"/>
                <a:sym typeface="EB Garamond"/>
              </a:rPr>
              <a:t> because it does not learn from the training set immediately instead it stores the dataset and at the time of classification, it performs an action on the dataset.</a:t>
            </a:r>
            <a:endParaRPr sz="1550">
              <a:solidFill>
                <a:schemeClr val="dk1"/>
              </a:solidFill>
              <a:highlight>
                <a:srgbClr val="FFFFFF"/>
              </a:highlight>
              <a:latin typeface="EB Garamond"/>
              <a:ea typeface="EB Garamond"/>
              <a:cs typeface="EB Garamond"/>
              <a:sym typeface="EB Garamond"/>
            </a:endParaRPr>
          </a:p>
          <a:p>
            <a:pPr indent="-327025" lvl="0" marL="457200" marR="25400" rtl="0" algn="l">
              <a:lnSpc>
                <a:spcPct val="178571"/>
              </a:lnSpc>
              <a:spcBef>
                <a:spcPts val="0"/>
              </a:spcBef>
              <a:spcAft>
                <a:spcPts val="0"/>
              </a:spcAft>
              <a:buClr>
                <a:schemeClr val="dk1"/>
              </a:buClr>
              <a:buSzPts val="1550"/>
              <a:buFont typeface="EB Garamond"/>
              <a:buChar char="●"/>
            </a:pPr>
            <a:r>
              <a:rPr lang="en-GB" sz="1550">
                <a:solidFill>
                  <a:schemeClr val="dk1"/>
                </a:solidFill>
                <a:highlight>
                  <a:srgbClr val="FFFFFF"/>
                </a:highlight>
                <a:latin typeface="EB Garamond"/>
                <a:ea typeface="EB Garamond"/>
                <a:cs typeface="EB Garamond"/>
                <a:sym typeface="EB Garamond"/>
              </a:rPr>
              <a:t>KNN algorithm at the training phase just stores the dataset and when it gets new data, then it classifies that data into a category that is much similar to the new data.</a:t>
            </a:r>
            <a:endParaRPr sz="1550">
              <a:solidFill>
                <a:schemeClr val="dk1"/>
              </a:solidFill>
              <a:highlight>
                <a:srgbClr val="FFFFFF"/>
              </a:highlight>
              <a:latin typeface="EB Garamond"/>
              <a:ea typeface="EB Garamond"/>
              <a:cs typeface="EB Garamond"/>
              <a:sym typeface="EB Garamond"/>
            </a:endParaRPr>
          </a:p>
          <a:p>
            <a:pPr indent="0" lvl="0" marL="457200" marR="25400" rtl="0" algn="l">
              <a:lnSpc>
                <a:spcPct val="178571"/>
              </a:lnSpc>
              <a:spcBef>
                <a:spcPts val="1400"/>
              </a:spcBef>
              <a:spcAft>
                <a:spcPts val="0"/>
              </a:spcAft>
              <a:buNone/>
            </a:pPr>
            <a:r>
              <a:t/>
            </a:r>
            <a:endParaRPr sz="1350">
              <a:solidFill>
                <a:schemeClr val="dk1"/>
              </a:solidFill>
              <a:highlight>
                <a:srgbClr val="FFFFFF"/>
              </a:highlight>
            </a:endParaRPr>
          </a:p>
          <a:p>
            <a:pPr indent="0" lvl="0" marL="0" rtl="0" algn="l">
              <a:spcBef>
                <a:spcPts val="1100"/>
              </a:spcBef>
              <a:spcAft>
                <a:spcPts val="1200"/>
              </a:spcAft>
              <a:buNone/>
            </a:pPr>
            <a:r>
              <a:t/>
            </a:r>
            <a:endParaRPr sz="2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idx="1" type="body"/>
          </p:nvPr>
        </p:nvSpPr>
        <p:spPr>
          <a:xfrm>
            <a:off x="311700" y="483150"/>
            <a:ext cx="8520600" cy="4177200"/>
          </a:xfrm>
          <a:prstGeom prst="rect">
            <a:avLst/>
          </a:prstGeom>
          <a:solidFill>
            <a:schemeClr val="lt1"/>
          </a:solidFill>
        </p:spPr>
        <p:txBody>
          <a:bodyPr anchorCtr="0" anchor="t" bIns="91425" lIns="91425" spcFirstLastPara="1" rIns="91425" wrap="square" tIns="91425">
            <a:normAutofit/>
          </a:bodyPr>
          <a:lstStyle/>
          <a:p>
            <a:pPr indent="0" lvl="0" marL="0" rtl="0" algn="l">
              <a:lnSpc>
                <a:spcPct val="130000"/>
              </a:lnSpc>
              <a:spcBef>
                <a:spcPts val="1800"/>
              </a:spcBef>
              <a:spcAft>
                <a:spcPts val="0"/>
              </a:spcAft>
              <a:buClr>
                <a:schemeClr val="dk1"/>
              </a:buClr>
              <a:buSzPts val="1100"/>
              <a:buFont typeface="Arial"/>
              <a:buNone/>
            </a:pPr>
            <a:r>
              <a:rPr lang="en-GB" sz="2100" u="sng">
                <a:solidFill>
                  <a:srgbClr val="40424E"/>
                </a:solidFill>
                <a:latin typeface="Merriweather Black"/>
                <a:ea typeface="Merriweather Black"/>
                <a:cs typeface="Merriweather Black"/>
                <a:sym typeface="Merriweather Black"/>
              </a:rPr>
              <a:t>Why do we need a K-NN Algorithm?</a:t>
            </a:r>
            <a:endParaRPr sz="2100" u="sng">
              <a:solidFill>
                <a:srgbClr val="40424E"/>
              </a:solidFill>
              <a:latin typeface="Merriweather Black"/>
              <a:ea typeface="Merriweather Black"/>
              <a:cs typeface="Merriweather Black"/>
              <a:sym typeface="Merriweather Black"/>
            </a:endParaRPr>
          </a:p>
          <a:p>
            <a:pPr indent="0" lvl="0" marL="0" rtl="0" algn="l">
              <a:spcBef>
                <a:spcPts val="1100"/>
              </a:spcBef>
              <a:spcAft>
                <a:spcPts val="0"/>
              </a:spcAft>
              <a:buClr>
                <a:schemeClr val="dk1"/>
              </a:buClr>
              <a:buSzPts val="1100"/>
              <a:buFont typeface="Arial"/>
              <a:buNone/>
            </a:pPr>
            <a:r>
              <a:rPr lang="en-GB" sz="1350">
                <a:solidFill>
                  <a:schemeClr val="dk1"/>
                </a:solidFill>
                <a:highlight>
                  <a:srgbClr val="FFFFFF"/>
                </a:highlight>
              </a:rPr>
              <a:t>Suppose there are two categories, i.e., Category A and Category B, and we have a new data point x1, so this data point will lie in which of these categories. To solve this type of problem, we need a K-NN algorithm. With the help of K-NN, we can easily identify the category or class of a particular dataset. Consider the below diagram:</a:t>
            </a:r>
            <a:endParaRPr sz="1350">
              <a:solidFill>
                <a:schemeClr val="dk1"/>
              </a:solidFill>
              <a:highlight>
                <a:srgbClr val="FFFFFF"/>
              </a:highlight>
            </a:endParaRPr>
          </a:p>
          <a:p>
            <a:pPr indent="0" lvl="0" marL="0" rtl="0" algn="l">
              <a:spcBef>
                <a:spcPts val="1100"/>
              </a:spcBef>
              <a:spcAft>
                <a:spcPts val="1200"/>
              </a:spcAft>
              <a:buNone/>
            </a:pPr>
            <a:r>
              <a:t/>
            </a:r>
            <a:endParaRPr sz="2000"/>
          </a:p>
        </p:txBody>
      </p:sp>
      <p:pic>
        <p:nvPicPr>
          <p:cNvPr id="240" name="Google Shape;240;p41"/>
          <p:cNvPicPr preferRelativeResize="0"/>
          <p:nvPr/>
        </p:nvPicPr>
        <p:blipFill>
          <a:blip r:embed="rId3">
            <a:alphaModFix/>
          </a:blip>
          <a:stretch>
            <a:fillRect/>
          </a:stretch>
        </p:blipFill>
        <p:spPr>
          <a:xfrm>
            <a:off x="966800" y="2046950"/>
            <a:ext cx="5393975" cy="273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to the Domain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Data is the new Oil </a:t>
            </a:r>
            <a:endParaRPr/>
          </a:p>
          <a:p>
            <a:pPr indent="-342900" lvl="0" marL="457200" rtl="0" algn="l">
              <a:spcBef>
                <a:spcPts val="0"/>
              </a:spcBef>
              <a:spcAft>
                <a:spcPts val="0"/>
              </a:spcAft>
              <a:buSzPts val="1800"/>
              <a:buAutoNum type="arabicPeriod"/>
            </a:pPr>
            <a:r>
              <a:rPr lang="en-GB"/>
              <a:t>Machine Learning is a powerful concept and framework to make the best out of it.</a:t>
            </a:r>
            <a:endParaRPr/>
          </a:p>
          <a:p>
            <a:pPr indent="-342900" lvl="0" marL="457200" rtl="0" algn="l">
              <a:spcBef>
                <a:spcPts val="0"/>
              </a:spcBef>
              <a:spcAft>
                <a:spcPts val="0"/>
              </a:spcAft>
              <a:buSzPts val="1800"/>
              <a:buAutoNum type="arabicPeriod"/>
            </a:pPr>
            <a:r>
              <a:rPr lang="en-GB"/>
              <a:t>Machine learning is a part of Artificial intelligence .</a:t>
            </a:r>
            <a:endParaRPr/>
          </a:p>
          <a:p>
            <a:pPr indent="-342900" lvl="0" marL="457200" rtl="0" algn="l">
              <a:spcBef>
                <a:spcPts val="0"/>
              </a:spcBef>
              <a:spcAft>
                <a:spcPts val="0"/>
              </a:spcAft>
              <a:buSzPts val="1800"/>
              <a:buAutoNum type="arabicPeriod"/>
            </a:pPr>
            <a:r>
              <a:rPr lang="en-GB"/>
              <a:t>Machine learning is an </a:t>
            </a:r>
            <a:r>
              <a:rPr lang="en-GB"/>
              <a:t>interdisciplinary</a:t>
            </a:r>
            <a:r>
              <a:rPr lang="en-GB"/>
              <a:t> field .</a:t>
            </a:r>
            <a:endParaRPr/>
          </a:p>
          <a:p>
            <a:pPr indent="-342900" lvl="0" marL="457200" rtl="0" algn="l">
              <a:spcBef>
                <a:spcPts val="0"/>
              </a:spcBef>
              <a:spcAft>
                <a:spcPts val="0"/>
              </a:spcAft>
              <a:buSzPts val="1800"/>
              <a:buAutoNum type="arabicPeriod"/>
            </a:pPr>
            <a:r>
              <a:rPr lang="en-GB"/>
              <a:t>What is the need for Machine Learning .</a:t>
            </a:r>
            <a:endParaRPr/>
          </a:p>
          <a:p>
            <a:pPr indent="0" lvl="0" marL="45720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311700" y="445025"/>
            <a:ext cx="39915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lnSpc>
                <a:spcPct val="130000"/>
              </a:lnSpc>
              <a:spcBef>
                <a:spcPts val="1800"/>
              </a:spcBef>
              <a:spcAft>
                <a:spcPts val="0"/>
              </a:spcAft>
              <a:buClr>
                <a:schemeClr val="dk1"/>
              </a:buClr>
              <a:buSzPct val="39442"/>
              <a:buFont typeface="Arial"/>
              <a:buNone/>
            </a:pPr>
            <a:r>
              <a:rPr lang="en-GB" sz="2788" u="sng">
                <a:latin typeface="Merriweather Black"/>
                <a:ea typeface="Merriweather Black"/>
                <a:cs typeface="Merriweather Black"/>
                <a:sym typeface="Merriweather Black"/>
              </a:rPr>
              <a:t>How does K-NN work?</a:t>
            </a:r>
            <a:endParaRPr sz="2788" u="sng">
              <a:latin typeface="Merriweather Black"/>
              <a:ea typeface="Merriweather Black"/>
              <a:cs typeface="Merriweather Black"/>
              <a:sym typeface="Merriweather Black"/>
            </a:endParaRPr>
          </a:p>
          <a:p>
            <a:pPr indent="0" lvl="0" marL="0" rtl="0" algn="l">
              <a:spcBef>
                <a:spcPts val="400"/>
              </a:spcBef>
              <a:spcAft>
                <a:spcPts val="0"/>
              </a:spcAft>
              <a:buNone/>
            </a:pPr>
            <a:r>
              <a:t/>
            </a:r>
            <a:endParaRPr b="1">
              <a:highlight>
                <a:srgbClr val="FFD966"/>
              </a:highlight>
            </a:endParaRPr>
          </a:p>
        </p:txBody>
      </p:sp>
      <p:sp>
        <p:nvSpPr>
          <p:cNvPr id="246" name="Google Shape;24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lang="en-GB" sz="1650">
                <a:solidFill>
                  <a:schemeClr val="dk1"/>
                </a:solidFill>
                <a:highlight>
                  <a:srgbClr val="FFFFFF"/>
                </a:highlight>
                <a:latin typeface="EB Garamond"/>
                <a:ea typeface="EB Garamond"/>
                <a:cs typeface="EB Garamond"/>
                <a:sym typeface="EB Garamond"/>
              </a:rPr>
              <a:t>The K-NN working can be explained on the basis of the below algorithm:</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140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Step-1:</a:t>
            </a:r>
            <a:r>
              <a:rPr lang="en-GB" sz="1650">
                <a:solidFill>
                  <a:schemeClr val="dk1"/>
                </a:solidFill>
                <a:highlight>
                  <a:srgbClr val="FFFFFF"/>
                </a:highlight>
                <a:latin typeface="EB Garamond"/>
                <a:ea typeface="EB Garamond"/>
                <a:cs typeface="EB Garamond"/>
                <a:sym typeface="EB Garamond"/>
              </a:rPr>
              <a:t> Select the number K of the neighbors</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Step-2:</a:t>
            </a:r>
            <a:r>
              <a:rPr lang="en-GB" sz="1650">
                <a:solidFill>
                  <a:schemeClr val="dk1"/>
                </a:solidFill>
                <a:highlight>
                  <a:srgbClr val="FFFFFF"/>
                </a:highlight>
                <a:latin typeface="EB Garamond"/>
                <a:ea typeface="EB Garamond"/>
                <a:cs typeface="EB Garamond"/>
                <a:sym typeface="EB Garamond"/>
              </a:rPr>
              <a:t> Calculate the Euclidean distance of </a:t>
            </a:r>
            <a:r>
              <a:rPr b="1" lang="en-GB" sz="1650">
                <a:solidFill>
                  <a:schemeClr val="dk1"/>
                </a:solidFill>
                <a:highlight>
                  <a:srgbClr val="FFFFFF"/>
                </a:highlight>
                <a:latin typeface="EB Garamond"/>
                <a:ea typeface="EB Garamond"/>
                <a:cs typeface="EB Garamond"/>
                <a:sym typeface="EB Garamond"/>
              </a:rPr>
              <a:t>K number of neighbors</a:t>
            </a:r>
            <a:endParaRPr b="1"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Step-3:</a:t>
            </a:r>
            <a:r>
              <a:rPr lang="en-GB" sz="1650">
                <a:solidFill>
                  <a:schemeClr val="dk1"/>
                </a:solidFill>
                <a:highlight>
                  <a:srgbClr val="FFFFFF"/>
                </a:highlight>
                <a:latin typeface="EB Garamond"/>
                <a:ea typeface="EB Garamond"/>
                <a:cs typeface="EB Garamond"/>
                <a:sym typeface="EB Garamond"/>
              </a:rPr>
              <a:t> Take the K nearest neighbors as per the calculated Euclidean distance.</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Step-4:</a:t>
            </a:r>
            <a:r>
              <a:rPr lang="en-GB" sz="1650">
                <a:solidFill>
                  <a:schemeClr val="dk1"/>
                </a:solidFill>
                <a:highlight>
                  <a:srgbClr val="FFFFFF"/>
                </a:highlight>
                <a:latin typeface="EB Garamond"/>
                <a:ea typeface="EB Garamond"/>
                <a:cs typeface="EB Garamond"/>
                <a:sym typeface="EB Garamond"/>
              </a:rPr>
              <a:t> Among these k neighbors, count the number of the data points in each category.</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Step-5:</a:t>
            </a:r>
            <a:r>
              <a:rPr lang="en-GB" sz="1650">
                <a:solidFill>
                  <a:schemeClr val="dk1"/>
                </a:solidFill>
                <a:highlight>
                  <a:srgbClr val="FFFFFF"/>
                </a:highlight>
                <a:latin typeface="EB Garamond"/>
                <a:ea typeface="EB Garamond"/>
                <a:cs typeface="EB Garamond"/>
                <a:sym typeface="EB Garamond"/>
              </a:rPr>
              <a:t> Assign the new data points to that category for which the number of the neighbor is maximum.</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Step-6:</a:t>
            </a:r>
            <a:r>
              <a:rPr lang="en-GB" sz="1650">
                <a:solidFill>
                  <a:schemeClr val="dk1"/>
                </a:solidFill>
                <a:highlight>
                  <a:srgbClr val="FFFFFF"/>
                </a:highlight>
                <a:latin typeface="EB Garamond"/>
                <a:ea typeface="EB Garamond"/>
                <a:cs typeface="EB Garamond"/>
                <a:sym typeface="EB Garamond"/>
              </a:rPr>
              <a:t> Our model is ready.</a:t>
            </a:r>
            <a:endParaRPr sz="1650">
              <a:solidFill>
                <a:schemeClr val="dk1"/>
              </a:solidFill>
              <a:highlight>
                <a:srgbClr val="FFFFFF"/>
              </a:highlight>
              <a:latin typeface="EB Garamond"/>
              <a:ea typeface="EB Garamond"/>
              <a:cs typeface="EB Garamond"/>
              <a:sym typeface="EB Garamond"/>
            </a:endParaRPr>
          </a:p>
          <a:p>
            <a:pPr indent="0" lvl="0" marL="0" rtl="0" algn="l">
              <a:spcBef>
                <a:spcPts val="1100"/>
              </a:spcBef>
              <a:spcAft>
                <a:spcPts val="1200"/>
              </a:spcAft>
              <a:buNone/>
            </a:pPr>
            <a:r>
              <a:t/>
            </a:r>
            <a:endParaRPr sz="2400">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idx="1" type="body"/>
          </p:nvPr>
        </p:nvSpPr>
        <p:spPr>
          <a:xfrm>
            <a:off x="0" y="399050"/>
            <a:ext cx="8520600" cy="3416400"/>
          </a:xfrm>
          <a:prstGeom prst="rect">
            <a:avLst/>
          </a:prstGeom>
        </p:spPr>
        <p:txBody>
          <a:bodyPr anchorCtr="0" anchor="t" bIns="91425" lIns="91425" spcFirstLastPara="1" rIns="91425" wrap="square" tIns="91425">
            <a:normAutofit/>
          </a:bodyPr>
          <a:lstStyle/>
          <a:p>
            <a:pPr indent="-320675" lvl="0" marL="457200" marR="25400" rtl="0" algn="l">
              <a:lnSpc>
                <a:spcPct val="178571"/>
              </a:lnSpc>
              <a:spcBef>
                <a:spcPts val="1400"/>
              </a:spcBef>
              <a:spcAft>
                <a:spcPts val="0"/>
              </a:spcAft>
              <a:buClr>
                <a:schemeClr val="dk1"/>
              </a:buClr>
              <a:buSzPts val="1450"/>
              <a:buFont typeface="Verdana"/>
              <a:buChar char="●"/>
            </a:pPr>
            <a:r>
              <a:rPr lang="en-GB" sz="1950">
                <a:solidFill>
                  <a:srgbClr val="666666"/>
                </a:solidFill>
                <a:highlight>
                  <a:schemeClr val="lt1"/>
                </a:highlight>
                <a:latin typeface="Merriweather Black"/>
                <a:ea typeface="Merriweather Black"/>
                <a:cs typeface="Merriweather Black"/>
                <a:sym typeface="Merriweather Black"/>
              </a:rPr>
              <a:t>Example:</a:t>
            </a:r>
            <a:r>
              <a:rPr lang="en-GB" sz="1650">
                <a:solidFill>
                  <a:schemeClr val="dk1"/>
                </a:solidFill>
                <a:highlight>
                  <a:schemeClr val="lt1"/>
                </a:highlight>
                <a:latin typeface="EB Garamond"/>
                <a:ea typeface="EB Garamond"/>
                <a:cs typeface="EB Garamond"/>
                <a:sym typeface="EB Garamond"/>
              </a:rPr>
              <a:t> </a:t>
            </a:r>
            <a:r>
              <a:rPr lang="en-GB" sz="1650">
                <a:solidFill>
                  <a:schemeClr val="dk1"/>
                </a:solidFill>
                <a:highlight>
                  <a:srgbClr val="FFFFFF"/>
                </a:highlight>
                <a:latin typeface="EB Garamond"/>
                <a:ea typeface="EB Garamond"/>
                <a:cs typeface="EB Garamond"/>
                <a:sym typeface="EB Garamond"/>
              </a:rPr>
              <a:t>Suppose, we have an image of a creature that looks similar to cat and dog, but we want to know either it is a cat or dog. So for this identification, we can use the KNN algorithm, as it works on a similarity measure. Our KNN model will find the similar features of the new data set to the cats and dogs images and based on the most similar features it will put it in either cat or dog category.</a:t>
            </a:r>
            <a:endParaRPr sz="1650">
              <a:solidFill>
                <a:schemeClr val="dk1"/>
              </a:solidFill>
              <a:highlight>
                <a:srgbClr val="FFFFFF"/>
              </a:highlight>
              <a:latin typeface="EB Garamond"/>
              <a:ea typeface="EB Garamond"/>
              <a:cs typeface="EB Garamond"/>
              <a:sym typeface="EB Garamond"/>
            </a:endParaRPr>
          </a:p>
          <a:p>
            <a:pPr indent="0" lvl="0" marL="0" rtl="0" algn="l">
              <a:spcBef>
                <a:spcPts val="1100"/>
              </a:spcBef>
              <a:spcAft>
                <a:spcPts val="1200"/>
              </a:spcAft>
              <a:buNone/>
            </a:pPr>
            <a:r>
              <a:t/>
            </a:r>
            <a:endParaRPr sz="2200"/>
          </a:p>
        </p:txBody>
      </p:sp>
      <p:pic>
        <p:nvPicPr>
          <p:cNvPr id="252" name="Google Shape;252;p43"/>
          <p:cNvPicPr preferRelativeResize="0"/>
          <p:nvPr/>
        </p:nvPicPr>
        <p:blipFill>
          <a:blip r:embed="rId3">
            <a:alphaModFix/>
          </a:blip>
          <a:stretch>
            <a:fillRect/>
          </a:stretch>
        </p:blipFill>
        <p:spPr>
          <a:xfrm>
            <a:off x="1677675" y="2276025"/>
            <a:ext cx="5304224" cy="2796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8" name="Google Shape;25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44"/>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nvSpPr>
        <p:spPr>
          <a:xfrm>
            <a:off x="0" y="1295400"/>
            <a:ext cx="8820300" cy="33462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600"/>
              </a:spcBef>
              <a:spcAft>
                <a:spcPts val="0"/>
              </a:spcAft>
              <a:buClr>
                <a:schemeClr val="dk1"/>
              </a:buClr>
              <a:buSzPts val="2600"/>
              <a:buChar char="●"/>
            </a:pPr>
            <a:r>
              <a:rPr b="1" lang="en-GB" sz="2600">
                <a:solidFill>
                  <a:schemeClr val="dk1"/>
                </a:solidFill>
                <a:latin typeface="EB Garamond"/>
                <a:ea typeface="EB Garamond"/>
                <a:cs typeface="EB Garamond"/>
                <a:sym typeface="EB Garamond"/>
              </a:rPr>
              <a:t>Random forest</a:t>
            </a:r>
            <a:r>
              <a:rPr lang="en-GB" sz="2600">
                <a:solidFill>
                  <a:schemeClr val="dk1"/>
                </a:solidFill>
                <a:latin typeface="EB Garamond"/>
                <a:ea typeface="EB Garamond"/>
                <a:cs typeface="EB Garamond"/>
                <a:sym typeface="EB Garamond"/>
              </a:rPr>
              <a:t> (or </a:t>
            </a:r>
            <a:r>
              <a:rPr b="1" lang="en-GB" sz="2600">
                <a:solidFill>
                  <a:schemeClr val="dk1"/>
                </a:solidFill>
                <a:latin typeface="EB Garamond"/>
                <a:ea typeface="EB Garamond"/>
                <a:cs typeface="EB Garamond"/>
                <a:sym typeface="EB Garamond"/>
              </a:rPr>
              <a:t>random forests</a:t>
            </a:r>
            <a:r>
              <a:rPr lang="en-GB" sz="2600">
                <a:solidFill>
                  <a:schemeClr val="dk1"/>
                </a:solidFill>
                <a:latin typeface="EB Garamond"/>
                <a:ea typeface="EB Garamond"/>
                <a:cs typeface="EB Garamond"/>
                <a:sym typeface="EB Garamond"/>
              </a:rPr>
              <a:t>) is an ensemble classifier that consists of many decision trees and outputs the class that is the mode of the class's output by individual trees.</a:t>
            </a:r>
            <a:endParaRPr sz="2600">
              <a:solidFill>
                <a:schemeClr val="dk1"/>
              </a:solidFill>
              <a:latin typeface="EB Garamond"/>
              <a:ea typeface="EB Garamond"/>
              <a:cs typeface="EB Garamond"/>
              <a:sym typeface="EB Garamond"/>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latin typeface="EB Garamond"/>
                <a:ea typeface="EB Garamond"/>
                <a:cs typeface="EB Garamond"/>
                <a:sym typeface="EB Garamond"/>
              </a:rPr>
              <a:t>The term came from </a:t>
            </a:r>
            <a:r>
              <a:rPr b="1" lang="en-GB" sz="2600">
                <a:solidFill>
                  <a:schemeClr val="dk1"/>
                </a:solidFill>
                <a:latin typeface="EB Garamond"/>
                <a:ea typeface="EB Garamond"/>
                <a:cs typeface="EB Garamond"/>
                <a:sym typeface="EB Garamond"/>
              </a:rPr>
              <a:t>random decision forests</a:t>
            </a:r>
            <a:r>
              <a:rPr lang="en-GB" sz="2600">
                <a:solidFill>
                  <a:schemeClr val="dk1"/>
                </a:solidFill>
                <a:latin typeface="EB Garamond"/>
                <a:ea typeface="EB Garamond"/>
                <a:cs typeface="EB Garamond"/>
                <a:sym typeface="EB Garamond"/>
              </a:rPr>
              <a:t> that was first proposed by Tin Kam Ho of Bell Labs in 1995.</a:t>
            </a:r>
            <a:endParaRPr sz="2600">
              <a:solidFill>
                <a:schemeClr val="dk1"/>
              </a:solidFill>
              <a:latin typeface="EB Garamond"/>
              <a:ea typeface="EB Garamond"/>
              <a:cs typeface="EB Garamond"/>
              <a:sym typeface="EB Garamond"/>
            </a:endParaRPr>
          </a:p>
          <a:p>
            <a:pPr indent="-393700" lvl="0" marL="457200" rtl="0" algn="l">
              <a:lnSpc>
                <a:spcPct val="115000"/>
              </a:lnSpc>
              <a:spcBef>
                <a:spcPts val="0"/>
              </a:spcBef>
              <a:spcAft>
                <a:spcPts val="0"/>
              </a:spcAft>
              <a:buClr>
                <a:schemeClr val="dk1"/>
              </a:buClr>
              <a:buSzPts val="2600"/>
              <a:buFont typeface="EB Garamond"/>
              <a:buChar char="●"/>
            </a:pPr>
            <a:r>
              <a:rPr lang="en-GB" sz="2600">
                <a:solidFill>
                  <a:schemeClr val="dk1"/>
                </a:solidFill>
                <a:latin typeface="EB Garamond"/>
                <a:ea typeface="EB Garamond"/>
                <a:cs typeface="EB Garamond"/>
                <a:sym typeface="EB Garamond"/>
              </a:rPr>
              <a:t>The method combines </a:t>
            </a:r>
            <a:r>
              <a:rPr lang="en-GB" sz="2600">
                <a:solidFill>
                  <a:schemeClr val="dk1"/>
                </a:solidFill>
                <a:latin typeface="EB Garamond"/>
                <a:ea typeface="EB Garamond"/>
                <a:cs typeface="EB Garamond"/>
                <a:sym typeface="EB Garamond"/>
              </a:rPr>
              <a:t>Breiman’s</a:t>
            </a:r>
            <a:r>
              <a:rPr lang="en-GB" sz="2600">
                <a:solidFill>
                  <a:schemeClr val="dk1"/>
                </a:solidFill>
                <a:latin typeface="EB Garamond"/>
                <a:ea typeface="EB Garamond"/>
                <a:cs typeface="EB Garamond"/>
                <a:sym typeface="EB Garamond"/>
              </a:rPr>
              <a:t> "bagging" idea and the random selection of features.</a:t>
            </a:r>
            <a:endParaRPr sz="2600">
              <a:solidFill>
                <a:schemeClr val="dk1"/>
              </a:solidFill>
              <a:latin typeface="EB Garamond"/>
              <a:ea typeface="EB Garamond"/>
              <a:cs typeface="EB Garamond"/>
              <a:sym typeface="EB Garamond"/>
            </a:endParaRPr>
          </a:p>
        </p:txBody>
      </p:sp>
      <p:sp>
        <p:nvSpPr>
          <p:cNvPr id="265" name="Google Shape;265;p45"/>
          <p:cNvSpPr txBox="1"/>
          <p:nvPr/>
        </p:nvSpPr>
        <p:spPr>
          <a:xfrm>
            <a:off x="-242375" y="239875"/>
            <a:ext cx="4991100" cy="1045200"/>
          </a:xfrm>
          <a:prstGeom prst="rect">
            <a:avLst/>
          </a:prstGeom>
          <a:solidFill>
            <a:schemeClr val="lt1"/>
          </a:solid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rPr lang="en-GB" sz="2600" u="sng">
                <a:solidFill>
                  <a:schemeClr val="dk1"/>
                </a:solidFill>
                <a:highlight>
                  <a:schemeClr val="accent4"/>
                </a:highlight>
                <a:latin typeface="Merriweather Black"/>
                <a:ea typeface="Merriweather Black"/>
                <a:cs typeface="Merriweather Black"/>
                <a:sym typeface="Merriweather Black"/>
              </a:rPr>
              <a:t>Random Forest Algorithm</a:t>
            </a:r>
            <a:endParaRPr u="sng">
              <a:solidFill>
                <a:schemeClr val="dk1"/>
              </a:solidFill>
              <a:highlight>
                <a:schemeClr val="accent4"/>
              </a:highlight>
              <a:latin typeface="Merriweather Black"/>
              <a:ea typeface="Merriweather Black"/>
              <a:cs typeface="Merriweather Black"/>
              <a:sym typeface="Merriweather Black"/>
            </a:endParaRPr>
          </a:p>
        </p:txBody>
      </p:sp>
      <p:pic>
        <p:nvPicPr>
          <p:cNvPr id="266" name="Google Shape;266;p45"/>
          <p:cNvPicPr preferRelativeResize="0"/>
          <p:nvPr/>
        </p:nvPicPr>
        <p:blipFill>
          <a:blip r:embed="rId3">
            <a:alphaModFix/>
          </a:blip>
          <a:stretch>
            <a:fillRect/>
          </a:stretch>
        </p:blipFill>
        <p:spPr>
          <a:xfrm>
            <a:off x="4986100" y="0"/>
            <a:ext cx="1355125" cy="1229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0000"/>
              </a:lnSpc>
              <a:spcBef>
                <a:spcPts val="3800"/>
              </a:spcBef>
              <a:spcAft>
                <a:spcPts val="0"/>
              </a:spcAft>
              <a:buClr>
                <a:schemeClr val="dk1"/>
              </a:buClr>
              <a:buSzPct val="42307"/>
              <a:buFont typeface="Arial"/>
              <a:buNone/>
            </a:pPr>
            <a:r>
              <a:rPr lang="en-GB" sz="2600" u="sng">
                <a:solidFill>
                  <a:srgbClr val="40424E"/>
                </a:solidFill>
                <a:highlight>
                  <a:srgbClr val="FFD966"/>
                </a:highlight>
                <a:latin typeface="Merriweather Black"/>
                <a:ea typeface="Merriweather Black"/>
                <a:cs typeface="Merriweather Black"/>
                <a:sym typeface="Merriweather Black"/>
              </a:rPr>
              <a:t>How the Random Forest Algorithm Works</a:t>
            </a:r>
            <a:endParaRPr sz="2600" u="sng">
              <a:solidFill>
                <a:srgbClr val="40424E"/>
              </a:solidFill>
              <a:highlight>
                <a:srgbClr val="FFD966"/>
              </a:highlight>
              <a:latin typeface="Merriweather Black"/>
              <a:ea typeface="Merriweather Black"/>
              <a:cs typeface="Merriweather Black"/>
              <a:sym typeface="Merriweather Black"/>
            </a:endParaRPr>
          </a:p>
          <a:p>
            <a:pPr indent="0" lvl="0" marL="0" rtl="0" algn="l">
              <a:spcBef>
                <a:spcPts val="800"/>
              </a:spcBef>
              <a:spcAft>
                <a:spcPts val="0"/>
              </a:spcAft>
              <a:buNone/>
            </a:pPr>
            <a:r>
              <a:t/>
            </a:r>
            <a:endParaRPr b="1" u="sng">
              <a:solidFill>
                <a:srgbClr val="40424E"/>
              </a:solidFill>
            </a:endParaRPr>
          </a:p>
        </p:txBody>
      </p:sp>
      <p:sp>
        <p:nvSpPr>
          <p:cNvPr id="272" name="Google Shape;272;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50">
                <a:solidFill>
                  <a:srgbClr val="5F5F6F"/>
                </a:solidFill>
                <a:highlight>
                  <a:srgbClr val="FFFFFF"/>
                </a:highlight>
                <a:latin typeface="EB Garamond"/>
                <a:ea typeface="EB Garamond"/>
                <a:cs typeface="EB Garamond"/>
                <a:sym typeface="EB Garamond"/>
              </a:rPr>
              <a:t>The following are the basic steps involved in performing the random forest algorithm:</a:t>
            </a:r>
            <a:endParaRPr sz="1750">
              <a:solidFill>
                <a:srgbClr val="5F5F6F"/>
              </a:solidFill>
              <a:highlight>
                <a:srgbClr val="FFFFFF"/>
              </a:highlight>
              <a:latin typeface="EB Garamond"/>
              <a:ea typeface="EB Garamond"/>
              <a:cs typeface="EB Garamond"/>
              <a:sym typeface="EB Garamond"/>
            </a:endParaRPr>
          </a:p>
          <a:p>
            <a:pPr indent="-339725" lvl="0" marL="457200" rtl="0" algn="l">
              <a:spcBef>
                <a:spcPts val="2300"/>
              </a:spcBef>
              <a:spcAft>
                <a:spcPts val="0"/>
              </a:spcAft>
              <a:buClr>
                <a:srgbClr val="5F5F6F"/>
              </a:buClr>
              <a:buSzPts val="1750"/>
              <a:buFont typeface="EB Garamond"/>
              <a:buAutoNum type="arabicPeriod"/>
            </a:pPr>
            <a:r>
              <a:rPr lang="en-GB" sz="1750">
                <a:solidFill>
                  <a:srgbClr val="5F5F6F"/>
                </a:solidFill>
                <a:highlight>
                  <a:srgbClr val="FFFFFF"/>
                </a:highlight>
                <a:latin typeface="EB Garamond"/>
                <a:ea typeface="EB Garamond"/>
                <a:cs typeface="EB Garamond"/>
                <a:sym typeface="EB Garamond"/>
              </a:rPr>
              <a:t>Pick N random records from the dataset.</a:t>
            </a:r>
            <a:endParaRPr sz="1750">
              <a:solidFill>
                <a:srgbClr val="5F5F6F"/>
              </a:solidFill>
              <a:highlight>
                <a:srgbClr val="FFFFFF"/>
              </a:highlight>
              <a:latin typeface="EB Garamond"/>
              <a:ea typeface="EB Garamond"/>
              <a:cs typeface="EB Garamond"/>
              <a:sym typeface="EB Garamond"/>
            </a:endParaRPr>
          </a:p>
          <a:p>
            <a:pPr indent="-339725" lvl="0" marL="457200" rtl="0" algn="l">
              <a:spcBef>
                <a:spcPts val="0"/>
              </a:spcBef>
              <a:spcAft>
                <a:spcPts val="0"/>
              </a:spcAft>
              <a:buClr>
                <a:srgbClr val="5F5F6F"/>
              </a:buClr>
              <a:buSzPts val="1750"/>
              <a:buFont typeface="EB Garamond"/>
              <a:buAutoNum type="arabicPeriod"/>
            </a:pPr>
            <a:r>
              <a:rPr lang="en-GB" sz="1750">
                <a:solidFill>
                  <a:srgbClr val="5F5F6F"/>
                </a:solidFill>
                <a:highlight>
                  <a:srgbClr val="FFFFFF"/>
                </a:highlight>
                <a:latin typeface="EB Garamond"/>
                <a:ea typeface="EB Garamond"/>
                <a:cs typeface="EB Garamond"/>
                <a:sym typeface="EB Garamond"/>
              </a:rPr>
              <a:t>Build a decision tree based on these N records.</a:t>
            </a:r>
            <a:endParaRPr sz="1750">
              <a:solidFill>
                <a:srgbClr val="5F5F6F"/>
              </a:solidFill>
              <a:highlight>
                <a:srgbClr val="FFFFFF"/>
              </a:highlight>
              <a:latin typeface="EB Garamond"/>
              <a:ea typeface="EB Garamond"/>
              <a:cs typeface="EB Garamond"/>
              <a:sym typeface="EB Garamond"/>
            </a:endParaRPr>
          </a:p>
          <a:p>
            <a:pPr indent="-339725" lvl="0" marL="457200" rtl="0" algn="l">
              <a:spcBef>
                <a:spcPts val="0"/>
              </a:spcBef>
              <a:spcAft>
                <a:spcPts val="0"/>
              </a:spcAft>
              <a:buClr>
                <a:srgbClr val="5F5F6F"/>
              </a:buClr>
              <a:buSzPts val="1750"/>
              <a:buFont typeface="EB Garamond"/>
              <a:buAutoNum type="arabicPeriod"/>
            </a:pPr>
            <a:r>
              <a:rPr lang="en-GB" sz="1750">
                <a:solidFill>
                  <a:srgbClr val="5F5F6F"/>
                </a:solidFill>
                <a:highlight>
                  <a:srgbClr val="FFFFFF"/>
                </a:highlight>
                <a:latin typeface="EB Garamond"/>
                <a:ea typeface="EB Garamond"/>
                <a:cs typeface="EB Garamond"/>
                <a:sym typeface="EB Garamond"/>
              </a:rPr>
              <a:t>Choose the number of trees you want in your algorithm and repeat steps 1 and 2.</a:t>
            </a:r>
            <a:endParaRPr sz="1750">
              <a:solidFill>
                <a:srgbClr val="5F5F6F"/>
              </a:solidFill>
              <a:highlight>
                <a:srgbClr val="FFFFFF"/>
              </a:highlight>
              <a:latin typeface="EB Garamond"/>
              <a:ea typeface="EB Garamond"/>
              <a:cs typeface="EB Garamond"/>
              <a:sym typeface="EB Garamond"/>
            </a:endParaRPr>
          </a:p>
          <a:p>
            <a:pPr indent="-339725" lvl="0" marL="457200" rtl="0" algn="l">
              <a:spcBef>
                <a:spcPts val="0"/>
              </a:spcBef>
              <a:spcAft>
                <a:spcPts val="0"/>
              </a:spcAft>
              <a:buClr>
                <a:srgbClr val="5F5F6F"/>
              </a:buClr>
              <a:buSzPts val="1750"/>
              <a:buFont typeface="EB Garamond"/>
              <a:buAutoNum type="arabicPeriod"/>
            </a:pPr>
            <a:r>
              <a:rPr lang="en-GB" sz="1750">
                <a:solidFill>
                  <a:srgbClr val="5F5F6F"/>
                </a:solidFill>
                <a:highlight>
                  <a:srgbClr val="FFFFFF"/>
                </a:highlight>
                <a:latin typeface="EB Garamond"/>
                <a:ea typeface="EB Garamond"/>
                <a:cs typeface="EB Garamond"/>
                <a:sym typeface="EB Garamond"/>
              </a:rPr>
              <a:t>In case of a regression problem, for a new record, each tree in the forest predicts a value for Y (output). The final value can be calculated by taking the average of all the values predicted by all the trees in forest. Or, in case of a classification problem, each tree in the forest predicts the category to which the new record belongs. Finally, the new record is assigned to the category that wins the majority vote.</a:t>
            </a:r>
            <a:endParaRPr sz="1750">
              <a:solidFill>
                <a:srgbClr val="5F5F6F"/>
              </a:solidFill>
              <a:highlight>
                <a:srgbClr val="FFFFFF"/>
              </a:highlight>
              <a:latin typeface="EB Garamond"/>
              <a:ea typeface="EB Garamond"/>
              <a:cs typeface="EB Garamond"/>
              <a:sym typeface="EB Garamond"/>
            </a:endParaRPr>
          </a:p>
          <a:p>
            <a:pPr indent="0" lvl="0" marL="0" rtl="0" algn="l">
              <a:spcBef>
                <a:spcPts val="800"/>
              </a:spcBef>
              <a:spcAft>
                <a:spcPts val="1200"/>
              </a:spcAft>
              <a:buNone/>
            </a:pPr>
            <a:r>
              <a:t/>
            </a:r>
            <a:endParaRPr sz="1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7"/>
          <p:cNvPicPr preferRelativeResize="0"/>
          <p:nvPr/>
        </p:nvPicPr>
        <p:blipFill>
          <a:blip r:embed="rId3">
            <a:alphaModFix/>
          </a:blip>
          <a:stretch>
            <a:fillRect/>
          </a:stretch>
        </p:blipFill>
        <p:spPr>
          <a:xfrm>
            <a:off x="4631150" y="80375"/>
            <a:ext cx="4360450" cy="4872250"/>
          </a:xfrm>
          <a:prstGeom prst="rect">
            <a:avLst/>
          </a:prstGeom>
          <a:noFill/>
          <a:ln>
            <a:noFill/>
          </a:ln>
        </p:spPr>
      </p:pic>
      <p:sp>
        <p:nvSpPr>
          <p:cNvPr id="278" name="Google Shape;278;p47"/>
          <p:cNvSpPr txBox="1"/>
          <p:nvPr/>
        </p:nvSpPr>
        <p:spPr>
          <a:xfrm>
            <a:off x="152400" y="152400"/>
            <a:ext cx="38760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GB" sz="2600" u="sng">
                <a:solidFill>
                  <a:schemeClr val="dk1"/>
                </a:solidFill>
                <a:highlight>
                  <a:srgbClr val="FFD966"/>
                </a:highlight>
                <a:latin typeface="Merriweather Black"/>
                <a:ea typeface="Merriweather Black"/>
                <a:cs typeface="Merriweather Black"/>
                <a:sym typeface="Merriweather Black"/>
              </a:rPr>
              <a:t>Flow chart of </a:t>
            </a:r>
            <a:r>
              <a:rPr lang="en-GB" sz="2600" u="sng">
                <a:solidFill>
                  <a:schemeClr val="dk1"/>
                </a:solidFill>
                <a:highlight>
                  <a:srgbClr val="FFD966"/>
                </a:highlight>
                <a:latin typeface="Merriweather Black"/>
                <a:ea typeface="Merriweather Black"/>
                <a:cs typeface="Merriweather Black"/>
                <a:sym typeface="Merriweather Black"/>
              </a:rPr>
              <a:t>Random Forest Algorithm</a:t>
            </a:r>
            <a:endParaRPr u="sng">
              <a:solidFill>
                <a:schemeClr val="dk1"/>
              </a:solidFill>
              <a:highlight>
                <a:srgbClr val="FFD966"/>
              </a:highlight>
              <a:latin typeface="Merriweather Black"/>
              <a:ea typeface="Merriweather Black"/>
              <a:cs typeface="Merriweather Black"/>
              <a:sym typeface="Merriweather Black"/>
            </a:endParaRPr>
          </a:p>
        </p:txBody>
      </p:sp>
      <p:pic>
        <p:nvPicPr>
          <p:cNvPr id="279" name="Google Shape;279;p47"/>
          <p:cNvPicPr preferRelativeResize="0"/>
          <p:nvPr/>
        </p:nvPicPr>
        <p:blipFill>
          <a:blip r:embed="rId4">
            <a:alphaModFix/>
          </a:blip>
          <a:stretch>
            <a:fillRect/>
          </a:stretch>
        </p:blipFill>
        <p:spPr>
          <a:xfrm>
            <a:off x="245650" y="1889525"/>
            <a:ext cx="4326350" cy="2931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8"/>
          <p:cNvPicPr preferRelativeResize="0"/>
          <p:nvPr/>
        </p:nvPicPr>
        <p:blipFill>
          <a:blip r:embed="rId3">
            <a:alphaModFix/>
          </a:blip>
          <a:stretch>
            <a:fillRect/>
          </a:stretch>
        </p:blipFill>
        <p:spPr>
          <a:xfrm>
            <a:off x="662700" y="1370625"/>
            <a:ext cx="7328850" cy="3321700"/>
          </a:xfrm>
          <a:prstGeom prst="rect">
            <a:avLst/>
          </a:prstGeom>
          <a:noFill/>
          <a:ln>
            <a:noFill/>
          </a:ln>
        </p:spPr>
      </p:pic>
      <p:sp>
        <p:nvSpPr>
          <p:cNvPr id="285" name="Google Shape;285;p48"/>
          <p:cNvSpPr txBox="1"/>
          <p:nvPr/>
        </p:nvSpPr>
        <p:spPr>
          <a:xfrm>
            <a:off x="-17025" y="406075"/>
            <a:ext cx="7185000" cy="569400"/>
          </a:xfrm>
          <a:prstGeom prst="rect">
            <a:avLst/>
          </a:prstGeom>
          <a:noFill/>
          <a:ln>
            <a:noFill/>
          </a:ln>
        </p:spPr>
        <p:txBody>
          <a:bodyPr anchorCtr="0" anchor="t" bIns="91425" lIns="91425" spcFirstLastPara="1" rIns="91425" wrap="square" tIns="91425">
            <a:spAutoFit/>
          </a:bodyPr>
          <a:lstStyle/>
          <a:p>
            <a:pPr indent="-320675" lvl="0" marL="457200" marR="25400" rtl="0" algn="l">
              <a:lnSpc>
                <a:spcPct val="178571"/>
              </a:lnSpc>
              <a:spcBef>
                <a:spcPts val="1400"/>
              </a:spcBef>
              <a:spcAft>
                <a:spcPts val="0"/>
              </a:spcAft>
              <a:buClr>
                <a:srgbClr val="40424E"/>
              </a:buClr>
              <a:buSzPts val="1450"/>
              <a:buFont typeface="Merriweather Black"/>
              <a:buChar char="●"/>
            </a:pPr>
            <a:r>
              <a:rPr lang="en-GB" sz="2500" u="sng">
                <a:solidFill>
                  <a:srgbClr val="40424E"/>
                </a:solidFill>
                <a:highlight>
                  <a:srgbClr val="FFD966"/>
                </a:highlight>
                <a:latin typeface="Merriweather Black"/>
                <a:ea typeface="Merriweather Black"/>
                <a:cs typeface="Merriweather Black"/>
                <a:sym typeface="Merriweather Black"/>
              </a:rPr>
              <a:t>Example of</a:t>
            </a:r>
            <a:r>
              <a:rPr lang="en-GB" sz="1350" u="sng">
                <a:solidFill>
                  <a:srgbClr val="40424E"/>
                </a:solidFill>
                <a:highlight>
                  <a:srgbClr val="FFD966"/>
                </a:highlight>
                <a:latin typeface="Merriweather Black"/>
                <a:ea typeface="Merriweather Black"/>
                <a:cs typeface="Merriweather Black"/>
                <a:sym typeface="Merriweather Black"/>
              </a:rPr>
              <a:t> </a:t>
            </a:r>
            <a:r>
              <a:rPr lang="en-GB" sz="2500" u="sng">
                <a:solidFill>
                  <a:srgbClr val="40424E"/>
                </a:solidFill>
                <a:highlight>
                  <a:srgbClr val="FFD966"/>
                </a:highlight>
                <a:latin typeface="Merriweather Black"/>
                <a:ea typeface="Merriweather Black"/>
                <a:cs typeface="Merriweather Black"/>
                <a:sym typeface="Merriweather Black"/>
              </a:rPr>
              <a:t>Random Forest Algorithm</a:t>
            </a:r>
            <a:endParaRPr sz="1350" u="sng">
              <a:solidFill>
                <a:srgbClr val="40424E"/>
              </a:solidFill>
              <a:highlight>
                <a:srgbClr val="FFD966"/>
              </a:highlight>
              <a:latin typeface="Merriweather Black"/>
              <a:ea typeface="Merriweather Black"/>
              <a:cs typeface="Merriweather Black"/>
              <a:sym typeface="Merriweather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1" name="Google Shape;29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49"/>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Implementation </a:t>
            </a:r>
            <a:endParaRPr/>
          </a:p>
        </p:txBody>
      </p:sp>
      <p:sp>
        <p:nvSpPr>
          <p:cNvPr id="298" name="Google Shape;29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We choose the best model out of the ones that we </a:t>
            </a:r>
            <a:r>
              <a:rPr lang="en-GB"/>
              <a:t>created with the best accuracy .</a:t>
            </a:r>
            <a:endParaRPr/>
          </a:p>
          <a:p>
            <a:pPr indent="-342900" lvl="0" marL="457200" rtl="0" algn="l">
              <a:spcBef>
                <a:spcPts val="0"/>
              </a:spcBef>
              <a:spcAft>
                <a:spcPts val="0"/>
              </a:spcAft>
              <a:buSzPts val="1800"/>
              <a:buChar char="●"/>
            </a:pPr>
            <a:r>
              <a:rPr lang="en-GB"/>
              <a:t>Then we dumped it into a pickle file .</a:t>
            </a:r>
            <a:endParaRPr/>
          </a:p>
          <a:p>
            <a:pPr indent="-342900" lvl="0" marL="457200" rtl="0" algn="l">
              <a:spcBef>
                <a:spcPts val="0"/>
              </a:spcBef>
              <a:spcAft>
                <a:spcPts val="0"/>
              </a:spcAft>
              <a:buSzPts val="1800"/>
              <a:buChar char="●"/>
            </a:pPr>
            <a:r>
              <a:rPr lang="en-GB"/>
              <a:t>We created a website using basic html and css .</a:t>
            </a:r>
            <a:endParaRPr/>
          </a:p>
          <a:p>
            <a:pPr indent="-342900" lvl="0" marL="457200" rtl="0" algn="l">
              <a:spcBef>
                <a:spcPts val="0"/>
              </a:spcBef>
              <a:spcAft>
                <a:spcPts val="0"/>
              </a:spcAft>
              <a:buSzPts val="1800"/>
              <a:buChar char="●"/>
            </a:pPr>
            <a:r>
              <a:rPr lang="en-GB"/>
              <a:t>We hosted the website using flask and used the pickle file of the model at the backend </a:t>
            </a:r>
            <a:endParaRPr/>
          </a:p>
          <a:p>
            <a:pPr indent="-342900" lvl="0" marL="457200" rtl="0" algn="l">
              <a:spcBef>
                <a:spcPts val="0"/>
              </a:spcBef>
              <a:spcAft>
                <a:spcPts val="0"/>
              </a:spcAft>
              <a:buSzPts val="1800"/>
              <a:buChar char="●"/>
            </a:pPr>
            <a:r>
              <a:rPr lang="en-GB"/>
              <a:t>Now when we enter the customer data in the fields on the website hosted locally we can get the output as the prediction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4" name="Google Shape;304;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5" name="Google Shape;305;p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Need for Machine Learning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We need machine learning to make data driven </a:t>
            </a:r>
            <a:r>
              <a:rPr lang="en-GB"/>
              <a:t>decision</a:t>
            </a:r>
            <a:r>
              <a:rPr lang="en-GB"/>
              <a:t> on a large scale .</a:t>
            </a:r>
            <a:endParaRPr/>
          </a:p>
          <a:p>
            <a:pPr indent="-342900" lvl="0" marL="457200" rtl="0" algn="l">
              <a:spcBef>
                <a:spcPts val="0"/>
              </a:spcBef>
              <a:spcAft>
                <a:spcPts val="0"/>
              </a:spcAft>
              <a:buSzPts val="1800"/>
              <a:buAutoNum type="arabicPeriod"/>
            </a:pPr>
            <a:r>
              <a:rPr lang="en-GB"/>
              <a:t>To simply define machine learning :</a:t>
            </a:r>
            <a:endParaRPr/>
          </a:p>
          <a:p>
            <a:pPr indent="-342900" lvl="0" marL="457200" rtl="0" algn="l">
              <a:spcBef>
                <a:spcPts val="0"/>
              </a:spcBef>
              <a:spcAft>
                <a:spcPts val="0"/>
              </a:spcAft>
              <a:buSzPts val="1800"/>
              <a:buAutoNum type="arabicPeriod"/>
            </a:pPr>
            <a:r>
              <a:rPr lang="en-GB"/>
              <a:t>It is a field that consist of algorithm that;</a:t>
            </a:r>
            <a:endParaRPr/>
          </a:p>
          <a:p>
            <a:pPr indent="-317500" lvl="1" marL="914400" rtl="0" algn="l">
              <a:spcBef>
                <a:spcPts val="0"/>
              </a:spcBef>
              <a:spcAft>
                <a:spcPts val="0"/>
              </a:spcAft>
              <a:buSzPts val="1400"/>
              <a:buAutoNum type="alphaLcPeriod"/>
            </a:pPr>
            <a:r>
              <a:rPr lang="en-GB"/>
              <a:t>Improves</a:t>
            </a:r>
            <a:r>
              <a:rPr lang="en-GB"/>
              <a:t> their performance P </a:t>
            </a:r>
            <a:endParaRPr/>
          </a:p>
          <a:p>
            <a:pPr indent="-317500" lvl="1" marL="914400" rtl="0" algn="l">
              <a:spcBef>
                <a:spcPts val="0"/>
              </a:spcBef>
              <a:spcAft>
                <a:spcPts val="0"/>
              </a:spcAft>
              <a:buSzPts val="1400"/>
              <a:buAutoNum type="alphaLcPeriod"/>
            </a:pPr>
            <a:r>
              <a:rPr lang="en-GB"/>
              <a:t>At executing some task T</a:t>
            </a:r>
            <a:endParaRPr/>
          </a:p>
          <a:p>
            <a:pPr indent="-317500" lvl="1" marL="914400" rtl="0" algn="l">
              <a:spcBef>
                <a:spcPts val="0"/>
              </a:spcBef>
              <a:spcAft>
                <a:spcPts val="0"/>
              </a:spcAft>
              <a:buSzPts val="1400"/>
              <a:buAutoNum type="alphaLcPeriod"/>
            </a:pPr>
            <a:r>
              <a:rPr lang="en-GB"/>
              <a:t>Over the time with experience E </a:t>
            </a:r>
            <a:endParaRPr/>
          </a:p>
          <a:p>
            <a:pPr indent="0" lvl="0" marL="0" rtl="0" algn="l">
              <a:spcBef>
                <a:spcPts val="1200"/>
              </a:spcBef>
              <a:spcAft>
                <a:spcPts val="1200"/>
              </a:spcAft>
              <a:buNone/>
            </a:pPr>
            <a:r>
              <a:rPr lang="en-GB"/>
              <a:t>4.Then what is the difference between the Traditional Programming Paradigm and Machine Learning Paradigm </a:t>
            </a:r>
            <a:endParaRPr/>
          </a:p>
        </p:txBody>
      </p:sp>
      <p:pic>
        <p:nvPicPr>
          <p:cNvPr id="77" name="Google Shape;77;p16"/>
          <p:cNvPicPr preferRelativeResize="0"/>
          <p:nvPr/>
        </p:nvPicPr>
        <p:blipFill>
          <a:blip r:embed="rId3">
            <a:alphaModFix/>
          </a:blip>
          <a:stretch>
            <a:fillRect/>
          </a:stretch>
        </p:blipFill>
        <p:spPr>
          <a:xfrm>
            <a:off x="5317973" y="1527749"/>
            <a:ext cx="1608950" cy="1383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1" name="Google Shape;31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2" name="Google Shape;312;p52"/>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8" name="Google Shape;318;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53"/>
          <p:cNvPicPr preferRelativeResize="0"/>
          <p:nvPr/>
        </p:nvPicPr>
        <p:blipFill>
          <a:blip r:embed="rId3">
            <a:alphaModFix/>
          </a:blip>
          <a:stretch>
            <a:fillRect/>
          </a:stretch>
        </p:blipFill>
        <p:spPr>
          <a:xfrm>
            <a:off x="0" y="-1"/>
            <a:ext cx="9143998"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r>
              <a:rPr lang="en-GB"/>
              <a:t> 	</a:t>
            </a:r>
            <a:endParaRPr/>
          </a:p>
        </p:txBody>
      </p:sp>
      <p:sp>
        <p:nvSpPr>
          <p:cNvPr id="325" name="Google Shape;325;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We had a lot error and problems in the data .</a:t>
            </a:r>
            <a:endParaRPr/>
          </a:p>
          <a:p>
            <a:pPr indent="-342900" lvl="0" marL="457200" rtl="0" algn="l">
              <a:spcBef>
                <a:spcPts val="0"/>
              </a:spcBef>
              <a:spcAft>
                <a:spcPts val="0"/>
              </a:spcAft>
              <a:buSzPts val="1800"/>
              <a:buChar char="●"/>
            </a:pPr>
            <a:r>
              <a:rPr lang="en-GB"/>
              <a:t>We had to clean the data to get the most out of the it and get the highest </a:t>
            </a:r>
            <a:r>
              <a:rPr lang="en-GB"/>
              <a:t>accuracy</a:t>
            </a:r>
            <a:r>
              <a:rPr lang="en-GB"/>
              <a:t> .</a:t>
            </a:r>
            <a:endParaRPr/>
          </a:p>
          <a:p>
            <a:pPr indent="-342900" lvl="0" marL="457200" rtl="0" algn="l">
              <a:spcBef>
                <a:spcPts val="0"/>
              </a:spcBef>
              <a:spcAft>
                <a:spcPts val="0"/>
              </a:spcAft>
              <a:buSzPts val="1800"/>
              <a:buChar char="●"/>
            </a:pPr>
            <a:r>
              <a:rPr lang="en-GB"/>
              <a:t>We in the came to conclusion to use Decision Tree classifier and predict the if one person will subscribe to it or not.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5"/>
          <p:cNvSpPr txBox="1"/>
          <p:nvPr>
            <p:ph type="title"/>
          </p:nvPr>
        </p:nvSpPr>
        <p:spPr>
          <a:xfrm>
            <a:off x="311700" y="22407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19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Difference between Traditional Programming and Machine Learning Paradigm </a:t>
            </a:r>
            <a:endParaRPr/>
          </a:p>
          <a:p>
            <a:pPr indent="0" lvl="0" marL="0" rtl="0" algn="l">
              <a:spcBef>
                <a:spcPts val="0"/>
              </a:spcBef>
              <a:spcAft>
                <a:spcPts val="0"/>
              </a:spcAft>
              <a:buNone/>
            </a:pPr>
            <a:r>
              <a:t/>
            </a:r>
            <a:endParaRPr/>
          </a:p>
        </p:txBody>
      </p:sp>
      <p:sp>
        <p:nvSpPr>
          <p:cNvPr id="83" name="Google Shape;83;p17"/>
          <p:cNvSpPr txBox="1"/>
          <p:nvPr/>
        </p:nvSpPr>
        <p:spPr>
          <a:xfrm>
            <a:off x="452325" y="1163100"/>
            <a:ext cx="3657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Traditional Programming paradigm that takes data and program as the input and gives and output after processing it .</a:t>
            </a:r>
            <a:endParaRPr/>
          </a:p>
          <a:p>
            <a:pPr indent="0" lvl="0" marL="0" rtl="0" algn="l">
              <a:spcBef>
                <a:spcPts val="0"/>
              </a:spcBef>
              <a:spcAft>
                <a:spcPts val="0"/>
              </a:spcAft>
              <a:buNone/>
            </a:pPr>
            <a:r>
              <a:t/>
            </a:r>
            <a:endParaRPr/>
          </a:p>
        </p:txBody>
      </p:sp>
      <p:sp>
        <p:nvSpPr>
          <p:cNvPr id="84" name="Google Shape;84;p17"/>
          <p:cNvSpPr txBox="1"/>
          <p:nvPr/>
        </p:nvSpPr>
        <p:spPr>
          <a:xfrm>
            <a:off x="4502350" y="947550"/>
            <a:ext cx="4290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machine learning paradigm we provide output of previously </a:t>
            </a:r>
            <a:r>
              <a:rPr lang="en-GB"/>
              <a:t>processed</a:t>
            </a:r>
            <a:r>
              <a:rPr lang="en-GB"/>
              <a:t> data/model to give and model as the out that can then be used to predict </a:t>
            </a:r>
            <a:r>
              <a:rPr lang="en-GB"/>
              <a:t>future</a:t>
            </a:r>
            <a:r>
              <a:rPr lang="en-GB"/>
              <a:t> based on the new based .</a:t>
            </a:r>
            <a:endParaRPr/>
          </a:p>
        </p:txBody>
      </p:sp>
      <p:pic>
        <p:nvPicPr>
          <p:cNvPr id="85" name="Google Shape;85;p17"/>
          <p:cNvPicPr preferRelativeResize="0"/>
          <p:nvPr/>
        </p:nvPicPr>
        <p:blipFill>
          <a:blip r:embed="rId3">
            <a:alphaModFix/>
          </a:blip>
          <a:stretch>
            <a:fillRect/>
          </a:stretch>
        </p:blipFill>
        <p:spPr>
          <a:xfrm>
            <a:off x="424000" y="1283700"/>
            <a:ext cx="3136400" cy="1455025"/>
          </a:xfrm>
          <a:prstGeom prst="rect">
            <a:avLst/>
          </a:prstGeom>
          <a:noFill/>
          <a:ln>
            <a:noFill/>
          </a:ln>
        </p:spPr>
      </p:pic>
      <p:pic>
        <p:nvPicPr>
          <p:cNvPr id="86" name="Google Shape;86;p17"/>
          <p:cNvPicPr preferRelativeResize="0"/>
          <p:nvPr/>
        </p:nvPicPr>
        <p:blipFill>
          <a:blip r:embed="rId4">
            <a:alphaModFix/>
          </a:blip>
          <a:stretch>
            <a:fillRect/>
          </a:stretch>
        </p:blipFill>
        <p:spPr>
          <a:xfrm>
            <a:off x="4502350" y="1163088"/>
            <a:ext cx="3451126" cy="152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to Topic </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As the major application right now of Machine Learning is in the field of banking and finance .</a:t>
            </a:r>
            <a:endParaRPr/>
          </a:p>
          <a:p>
            <a:pPr indent="-342900" lvl="0" marL="457200" rtl="0" algn="l">
              <a:spcBef>
                <a:spcPts val="0"/>
              </a:spcBef>
              <a:spcAft>
                <a:spcPts val="0"/>
              </a:spcAft>
              <a:buSzPts val="1800"/>
              <a:buAutoNum type="arabicPeriod"/>
            </a:pPr>
            <a:r>
              <a:rPr lang="en-GB"/>
              <a:t>So on those lines we choose our topic .</a:t>
            </a:r>
            <a:endParaRPr/>
          </a:p>
          <a:p>
            <a:pPr indent="-342900" lvl="0" marL="457200" rtl="0" algn="l">
              <a:spcBef>
                <a:spcPts val="0"/>
              </a:spcBef>
              <a:spcAft>
                <a:spcPts val="0"/>
              </a:spcAft>
              <a:buSzPts val="1800"/>
              <a:buAutoNum type="arabicPeriod"/>
            </a:pPr>
            <a:r>
              <a:rPr lang="en-GB"/>
              <a:t>We have a dataset using which we will predict the probability of one person subscribing to term bank deposit .</a:t>
            </a:r>
            <a:endParaRPr/>
          </a:p>
          <a:p>
            <a:pPr indent="-342900" lvl="0" marL="457200" rtl="0" algn="l">
              <a:spcBef>
                <a:spcPts val="0"/>
              </a:spcBef>
              <a:spcAft>
                <a:spcPts val="0"/>
              </a:spcAft>
              <a:buSzPts val="1800"/>
              <a:buAutoNum type="arabicPeriod"/>
            </a:pPr>
            <a:r>
              <a:rPr lang="en-GB"/>
              <a:t>Term deposits are basically what bank asks us to deposit a specific amount for a specific period of reserved time in the bank and the bank will provide return on the amount .</a:t>
            </a:r>
            <a:endParaRPr/>
          </a:p>
          <a:p>
            <a:pPr indent="-342900" lvl="0" marL="457200" rtl="0" algn="l">
              <a:spcBef>
                <a:spcPts val="0"/>
              </a:spcBef>
              <a:spcAft>
                <a:spcPts val="0"/>
              </a:spcAft>
              <a:buSzPts val="1800"/>
              <a:buAutoNum type="arabicPeriod"/>
            </a:pPr>
            <a:r>
              <a:rPr lang="en-GB"/>
              <a:t>So we decided to take this topic and study on it to make an model that will tell the bank whom they can </a:t>
            </a:r>
            <a:r>
              <a:rPr lang="en-GB"/>
              <a:t>approach</a:t>
            </a:r>
            <a:r>
              <a:rPr lang="en-GB"/>
              <a:t> for a positive reply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Literature Survey </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The concept of term deposit in very dominant in the ever growing field of banking and finance but down the years </a:t>
            </a:r>
            <a:r>
              <a:rPr lang="en-GB"/>
              <a:t>approaching the mass and getting a few out of them has been a task that consumes time and reduces the productivity .</a:t>
            </a:r>
            <a:endParaRPr/>
          </a:p>
          <a:p>
            <a:pPr indent="-342900" lvl="0" marL="457200" rtl="0" algn="l">
              <a:spcBef>
                <a:spcPts val="0"/>
              </a:spcBef>
              <a:spcAft>
                <a:spcPts val="0"/>
              </a:spcAft>
              <a:buSzPts val="1800"/>
              <a:buChar char="●"/>
            </a:pPr>
            <a:r>
              <a:rPr lang="en-GB"/>
              <a:t>We decided to change this and design a model that could predict which customer can potentially subscribe so we can reduce time and increase productivity.</a:t>
            </a:r>
            <a:endParaRPr/>
          </a:p>
          <a:p>
            <a:pPr indent="-342900" lvl="0" marL="457200" rtl="0" algn="l">
              <a:spcBef>
                <a:spcPts val="0"/>
              </a:spcBef>
              <a:spcAft>
                <a:spcPts val="0"/>
              </a:spcAft>
              <a:buSzPts val="1800"/>
              <a:buChar char="●"/>
            </a:pPr>
            <a:r>
              <a:rPr lang="en-GB"/>
              <a:t>We on our research found a handful of research papers and upon looking into them we saw the models has low accuracy .</a:t>
            </a:r>
            <a:endParaRPr/>
          </a:p>
          <a:p>
            <a:pPr indent="-342900" lvl="0" marL="457200" rtl="0" algn="l">
              <a:spcBef>
                <a:spcPts val="0"/>
              </a:spcBef>
              <a:spcAft>
                <a:spcPts val="0"/>
              </a:spcAft>
              <a:buSzPts val="1800"/>
              <a:buChar char="●"/>
            </a:pPr>
            <a:r>
              <a:rPr lang="en-GB"/>
              <a:t>So we decided to take the dataset and use various algorithms on the dataset and make an model that is much better in the terms of accuracy ad could increase the productivity .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Tools and Technology used :</a:t>
            </a:r>
            <a:endParaRPr/>
          </a:p>
          <a:p>
            <a:pPr indent="0" lvl="0" marL="0" rtl="0" algn="l">
              <a:spcBef>
                <a:spcPts val="0"/>
              </a:spcBef>
              <a:spcAft>
                <a:spcPts val="0"/>
              </a:spcAft>
              <a:buNone/>
            </a:pPr>
            <a:r>
              <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20"/>
          <p:cNvPicPr preferRelativeResize="0"/>
          <p:nvPr/>
        </p:nvPicPr>
        <p:blipFill>
          <a:blip r:embed="rId3">
            <a:alphaModFix/>
          </a:blip>
          <a:stretch>
            <a:fillRect/>
          </a:stretch>
        </p:blipFill>
        <p:spPr>
          <a:xfrm>
            <a:off x="311700" y="1152475"/>
            <a:ext cx="8520601" cy="3416400"/>
          </a:xfrm>
          <a:prstGeom prst="rect">
            <a:avLst/>
          </a:prstGeom>
          <a:noFill/>
          <a:ln>
            <a:noFill/>
          </a:ln>
        </p:spPr>
      </p:pic>
      <p:pic>
        <p:nvPicPr>
          <p:cNvPr id="106" name="Google Shape;106;p20"/>
          <p:cNvPicPr preferRelativeResize="0"/>
          <p:nvPr/>
        </p:nvPicPr>
        <p:blipFill>
          <a:blip r:embed="rId4">
            <a:alphaModFix/>
          </a:blip>
          <a:stretch>
            <a:fillRect/>
          </a:stretch>
        </p:blipFill>
        <p:spPr>
          <a:xfrm>
            <a:off x="562195" y="1152475"/>
            <a:ext cx="1553650" cy="1163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 and Cleaning </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The original study uses data collected from a Portuguese bank for 17 direct marketing campaigns.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The purpose was to determine the effectiveness of direct marketing campaigns (DM) by observing whether a client decided to make a long-term bank deposit after receiving a DM phone call. [1] The original data set contained 17 explanatory variables and 45,211 rows. The response variable is ‘y’ and is categorical.</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The data had many issues and errors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We found a lot of outliers and after training a model with outliers we realised they had an major impact on the model and prediction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So we made analysis and got important 7 factors that have major impact on the training of the model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We replaced the outliers with the mean values in the column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After that we had a perfect dataset of 45,191 rows and 9 columns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For better working of the data we converted categorical data to numerical data .</a:t>
            </a: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